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99" r:id="rId1"/>
    <p:sldMasterId id="2147485117" r:id="rId2"/>
  </p:sldMasterIdLst>
  <p:notesMasterIdLst>
    <p:notesMasterId r:id="rId50"/>
  </p:notesMasterIdLst>
  <p:sldIdLst>
    <p:sldId id="302" r:id="rId3"/>
    <p:sldId id="318" r:id="rId4"/>
    <p:sldId id="343" r:id="rId5"/>
    <p:sldId id="346" r:id="rId6"/>
    <p:sldId id="326" r:id="rId7"/>
    <p:sldId id="338" r:id="rId8"/>
    <p:sldId id="337" r:id="rId9"/>
    <p:sldId id="358" r:id="rId10"/>
    <p:sldId id="359" r:id="rId11"/>
    <p:sldId id="360" r:id="rId12"/>
    <p:sldId id="361" r:id="rId13"/>
    <p:sldId id="362" r:id="rId14"/>
    <p:sldId id="345" r:id="rId15"/>
    <p:sldId id="328" r:id="rId16"/>
    <p:sldId id="327" r:id="rId17"/>
    <p:sldId id="336" r:id="rId18"/>
    <p:sldId id="341" r:id="rId19"/>
    <p:sldId id="363" r:id="rId20"/>
    <p:sldId id="347" r:id="rId21"/>
    <p:sldId id="355" r:id="rId22"/>
    <p:sldId id="351" r:id="rId23"/>
    <p:sldId id="356" r:id="rId24"/>
    <p:sldId id="364" r:id="rId25"/>
    <p:sldId id="348" r:id="rId26"/>
    <p:sldId id="329" r:id="rId27"/>
    <p:sldId id="330" r:id="rId28"/>
    <p:sldId id="333" r:id="rId29"/>
    <p:sldId id="335" r:id="rId30"/>
    <p:sldId id="365" r:id="rId31"/>
    <p:sldId id="366" r:id="rId32"/>
    <p:sldId id="367" r:id="rId33"/>
    <p:sldId id="368" r:id="rId34"/>
    <p:sldId id="369" r:id="rId35"/>
    <p:sldId id="349" r:id="rId36"/>
    <p:sldId id="321" r:id="rId37"/>
    <p:sldId id="322" r:id="rId38"/>
    <p:sldId id="323" r:id="rId39"/>
    <p:sldId id="370" r:id="rId40"/>
    <p:sldId id="350" r:id="rId41"/>
    <p:sldId id="342" r:id="rId42"/>
    <p:sldId id="354" r:id="rId43"/>
    <p:sldId id="371" r:id="rId44"/>
    <p:sldId id="372" r:id="rId45"/>
    <p:sldId id="373" r:id="rId46"/>
    <p:sldId id="376" r:id="rId47"/>
    <p:sldId id="377" r:id="rId48"/>
    <p:sldId id="357" r:id="rId4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rebuchet MS"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Trebuchet MS"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Trebuchet MS"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Trebuchet MS"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Trebuchet MS" pitchFamily="34" charset="0"/>
        <a:ea typeface="MS PGothic" pitchFamily="34" charset="-128"/>
        <a:cs typeface="+mn-cs"/>
      </a:defRPr>
    </a:lvl5pPr>
    <a:lvl6pPr marL="2286000" algn="l" defTabSz="914400" rtl="0" eaLnBrk="1" latinLnBrk="0" hangingPunct="1">
      <a:defRPr kern="1200">
        <a:solidFill>
          <a:schemeClr val="tx1"/>
        </a:solidFill>
        <a:latin typeface="Trebuchet MS" pitchFamily="34" charset="0"/>
        <a:ea typeface="MS PGothic" pitchFamily="34" charset="-128"/>
        <a:cs typeface="+mn-cs"/>
      </a:defRPr>
    </a:lvl6pPr>
    <a:lvl7pPr marL="2743200" algn="l" defTabSz="914400" rtl="0" eaLnBrk="1" latinLnBrk="0" hangingPunct="1">
      <a:defRPr kern="1200">
        <a:solidFill>
          <a:schemeClr val="tx1"/>
        </a:solidFill>
        <a:latin typeface="Trebuchet MS" pitchFamily="34" charset="0"/>
        <a:ea typeface="MS PGothic" pitchFamily="34" charset="-128"/>
        <a:cs typeface="+mn-cs"/>
      </a:defRPr>
    </a:lvl7pPr>
    <a:lvl8pPr marL="3200400" algn="l" defTabSz="914400" rtl="0" eaLnBrk="1" latinLnBrk="0" hangingPunct="1">
      <a:defRPr kern="1200">
        <a:solidFill>
          <a:schemeClr val="tx1"/>
        </a:solidFill>
        <a:latin typeface="Trebuchet MS" pitchFamily="34" charset="0"/>
        <a:ea typeface="MS PGothic" pitchFamily="34" charset="-128"/>
        <a:cs typeface="+mn-cs"/>
      </a:defRPr>
    </a:lvl8pPr>
    <a:lvl9pPr marL="3657600" algn="l" defTabSz="914400" rtl="0" eaLnBrk="1" latinLnBrk="0" hangingPunct="1">
      <a:defRPr kern="1200">
        <a:solidFill>
          <a:schemeClr val="tx1"/>
        </a:solidFill>
        <a:latin typeface="Trebuchet MS" pitchFamily="34" charset="0"/>
        <a:ea typeface="MS PGothic" pitchFamily="34" charset="-128"/>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uech, Patrick" initials="B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5FA9"/>
    <a:srgbClr val="F03C1E"/>
    <a:srgbClr val="007A51"/>
    <a:srgbClr val="005CAB"/>
    <a:srgbClr val="1B2A6B"/>
    <a:srgbClr val="A3A3A3"/>
    <a:srgbClr val="002D86"/>
    <a:srgbClr val="323232"/>
    <a:srgbClr val="91178F"/>
    <a:srgbClr val="E507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208" autoAdjust="0"/>
  </p:normalViewPr>
  <p:slideViewPr>
    <p:cSldViewPr snapToGrid="0">
      <p:cViewPr>
        <p:scale>
          <a:sx n="70" d="100"/>
          <a:sy n="70" d="100"/>
        </p:scale>
        <p:origin x="-1374"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s>
</file>

<file path=ppt/diagrams/_rels/data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 Id="rId4" Type="http://schemas.openxmlformats.org/officeDocument/2006/relationships/image" Target="../media/image8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B84D44-BB07-4C2E-B5A7-9B699DF124E1}" type="doc">
      <dgm:prSet loTypeId="urn:microsoft.com/office/officeart/2005/8/layout/hList7#1" loCatId="list" qsTypeId="urn:microsoft.com/office/officeart/2005/8/quickstyle/simple1" qsCatId="simple" csTypeId="urn:microsoft.com/office/officeart/2005/8/colors/accent1_2" csCatId="accent1" phldr="1"/>
      <dgm:spPr/>
    </dgm:pt>
    <dgm:pt modelId="{8162EB17-EB7E-4294-85F6-19250776403F}">
      <dgm:prSet phldrT="[Text]">
        <dgm:style>
          <a:lnRef idx="3">
            <a:schemeClr val="lt1"/>
          </a:lnRef>
          <a:fillRef idx="1">
            <a:schemeClr val="accent1"/>
          </a:fillRef>
          <a:effectRef idx="1">
            <a:schemeClr val="accent1"/>
          </a:effectRef>
          <a:fontRef idx="minor">
            <a:schemeClr val="lt1"/>
          </a:fontRef>
        </dgm:style>
      </dgm:prSet>
      <dgm:spPr>
        <a:gradFill rotWithShape="0">
          <a:gsLst>
            <a:gs pos="23000">
              <a:schemeClr val="tx1"/>
            </a:gs>
            <a:gs pos="100000">
              <a:schemeClr val="tx1">
                <a:lumMod val="60000"/>
                <a:lumOff val="40000"/>
              </a:schemeClr>
            </a:gs>
          </a:gsLst>
          <a:lin ang="5400000" scaled="0"/>
        </a:gradFill>
      </dgm:spPr>
      <dgm:t>
        <a:bodyPr/>
        <a:lstStyle/>
        <a:p>
          <a:r>
            <a:rPr lang="zh-CN" altLang="en-US" dirty="0" smtClean="0">
              <a:latin typeface="黑体" panose="02010609060101010101" pitchFamily="49" charset="-122"/>
              <a:ea typeface="黑体" panose="02010609060101010101" pitchFamily="49" charset="-122"/>
            </a:rPr>
            <a:t>业务流程分析</a:t>
          </a:r>
          <a:endParaRPr lang="de-DE" dirty="0">
            <a:latin typeface="黑体" panose="02010609060101010101" pitchFamily="49" charset="-122"/>
            <a:ea typeface="黑体" panose="02010609060101010101" pitchFamily="49" charset="-122"/>
          </a:endParaRPr>
        </a:p>
      </dgm:t>
    </dgm:pt>
    <dgm:pt modelId="{4DAE9834-B96D-40BC-944F-44853A73FC37}" type="parTrans" cxnId="{B99F1114-5012-449A-AC3B-F1364CA71728}">
      <dgm:prSet/>
      <dgm:spPr/>
      <dgm:t>
        <a:bodyPr/>
        <a:lstStyle/>
        <a:p>
          <a:endParaRPr lang="de-DE"/>
        </a:p>
      </dgm:t>
    </dgm:pt>
    <dgm:pt modelId="{8FB2EFF0-359A-40AB-94AB-8D1524F7F879}" type="sibTrans" cxnId="{B99F1114-5012-449A-AC3B-F1364CA71728}">
      <dgm:prSet/>
      <dgm:spPr/>
      <dgm:t>
        <a:bodyPr/>
        <a:lstStyle/>
        <a:p>
          <a:endParaRPr lang="de-DE"/>
        </a:p>
      </dgm:t>
    </dgm:pt>
    <dgm:pt modelId="{86FC7422-5B1B-4C9C-9D04-3881D76C555E}">
      <dgm:prSet phldrT="[Text]">
        <dgm:style>
          <a:lnRef idx="3">
            <a:schemeClr val="lt1"/>
          </a:lnRef>
          <a:fillRef idx="1">
            <a:schemeClr val="accent1"/>
          </a:fillRef>
          <a:effectRef idx="1">
            <a:schemeClr val="accent1"/>
          </a:effectRef>
          <a:fontRef idx="minor">
            <a:schemeClr val="lt1"/>
          </a:fontRef>
        </dgm:style>
      </dgm:prSet>
      <dgm:spPr>
        <a:gradFill rotWithShape="0">
          <a:gsLst>
            <a:gs pos="23000">
              <a:schemeClr val="tx1"/>
            </a:gs>
            <a:gs pos="100000">
              <a:schemeClr val="tx1">
                <a:lumMod val="60000"/>
                <a:lumOff val="40000"/>
              </a:schemeClr>
            </a:gs>
          </a:gsLst>
          <a:lin ang="5400000" scaled="0"/>
        </a:gradFill>
      </dgm:spPr>
      <dgm:t>
        <a:bodyPr/>
        <a:lstStyle/>
        <a:p>
          <a:r>
            <a:rPr lang="zh-CN" altLang="en-US" dirty="0" smtClean="0">
              <a:latin typeface="黑体" panose="02010609060101010101" pitchFamily="49" charset="-122"/>
              <a:ea typeface="黑体" panose="02010609060101010101" pitchFamily="49" charset="-122"/>
            </a:rPr>
            <a:t>治理风险与合规</a:t>
          </a:r>
          <a:endParaRPr lang="de-DE" dirty="0">
            <a:latin typeface="黑体" panose="02010609060101010101" pitchFamily="49" charset="-122"/>
            <a:ea typeface="黑体" panose="02010609060101010101" pitchFamily="49" charset="-122"/>
          </a:endParaRPr>
        </a:p>
      </dgm:t>
    </dgm:pt>
    <dgm:pt modelId="{17C103E3-8301-4230-A339-1CF8A2EAA8EC}" type="parTrans" cxnId="{CF9112AE-0E13-4BBE-8621-5DA1834767A4}">
      <dgm:prSet/>
      <dgm:spPr/>
      <dgm:t>
        <a:bodyPr/>
        <a:lstStyle/>
        <a:p>
          <a:endParaRPr lang="de-DE"/>
        </a:p>
      </dgm:t>
    </dgm:pt>
    <dgm:pt modelId="{0F7A1161-8D4E-4799-8296-27108943041F}" type="sibTrans" cxnId="{CF9112AE-0E13-4BBE-8621-5DA1834767A4}">
      <dgm:prSet/>
      <dgm:spPr/>
      <dgm:t>
        <a:bodyPr/>
        <a:lstStyle/>
        <a:p>
          <a:endParaRPr lang="de-DE"/>
        </a:p>
      </dgm:t>
    </dgm:pt>
    <dgm:pt modelId="{819674A7-CAE2-46E7-82A6-7DC7E4A38896}">
      <dgm:prSet phldrT="[Text]">
        <dgm:style>
          <a:lnRef idx="3">
            <a:schemeClr val="lt1"/>
          </a:lnRef>
          <a:fillRef idx="1">
            <a:schemeClr val="accent1"/>
          </a:fillRef>
          <a:effectRef idx="1">
            <a:schemeClr val="accent1"/>
          </a:effectRef>
          <a:fontRef idx="minor">
            <a:schemeClr val="lt1"/>
          </a:fontRef>
        </dgm:style>
      </dgm:prSet>
      <dgm:spPr>
        <a:gradFill rotWithShape="0">
          <a:gsLst>
            <a:gs pos="23000">
              <a:schemeClr val="tx1"/>
            </a:gs>
            <a:gs pos="100000">
              <a:schemeClr val="tx1">
                <a:lumMod val="60000"/>
                <a:lumOff val="40000"/>
              </a:schemeClr>
            </a:gs>
          </a:gsLst>
          <a:lin ang="5400000" scaled="0"/>
        </a:gradFill>
      </dgm:spPr>
      <dgm:t>
        <a:bodyPr/>
        <a:lstStyle/>
        <a:p>
          <a:r>
            <a:rPr lang="zh-CN" altLang="en-US" dirty="0" smtClean="0">
              <a:latin typeface="黑体" panose="02010609060101010101" pitchFamily="49" charset="-122"/>
              <a:ea typeface="黑体" panose="02010609060101010101" pitchFamily="49" charset="-122"/>
            </a:rPr>
            <a:t>企业架构</a:t>
          </a:r>
          <a:endParaRPr lang="de-DE" dirty="0">
            <a:latin typeface="黑体" panose="02010609060101010101" pitchFamily="49" charset="-122"/>
            <a:ea typeface="黑体" panose="02010609060101010101" pitchFamily="49" charset="-122"/>
          </a:endParaRPr>
        </a:p>
      </dgm:t>
    </dgm:pt>
    <dgm:pt modelId="{9A6A0A3A-2011-4B7D-82F6-791DE791F1BF}" type="parTrans" cxnId="{9EAD2BE1-D7CC-477E-BBB0-1038780D54EA}">
      <dgm:prSet/>
      <dgm:spPr/>
      <dgm:t>
        <a:bodyPr/>
        <a:lstStyle/>
        <a:p>
          <a:endParaRPr lang="de-DE"/>
        </a:p>
      </dgm:t>
    </dgm:pt>
    <dgm:pt modelId="{636BC208-22A1-4CC3-BF3E-5FC6BB5F9434}" type="sibTrans" cxnId="{9EAD2BE1-D7CC-477E-BBB0-1038780D54EA}">
      <dgm:prSet/>
      <dgm:spPr/>
      <dgm:t>
        <a:bodyPr/>
        <a:lstStyle/>
        <a:p>
          <a:endParaRPr lang="de-DE"/>
        </a:p>
      </dgm:t>
    </dgm:pt>
    <dgm:pt modelId="{DBFEA638-6879-49C3-8CCC-765F6AC62925}">
      <dgm:prSet phldrT="[Text]">
        <dgm:style>
          <a:lnRef idx="3">
            <a:schemeClr val="lt1"/>
          </a:lnRef>
          <a:fillRef idx="1">
            <a:schemeClr val="accent1"/>
          </a:fillRef>
          <a:effectRef idx="1">
            <a:schemeClr val="accent1"/>
          </a:effectRef>
          <a:fontRef idx="minor">
            <a:schemeClr val="lt1"/>
          </a:fontRef>
        </dgm:style>
      </dgm:prSet>
      <dgm:spPr>
        <a:gradFill rotWithShape="0">
          <a:gsLst>
            <a:gs pos="23000">
              <a:schemeClr val="tx1"/>
            </a:gs>
            <a:gs pos="100000">
              <a:schemeClr val="tx1">
                <a:lumMod val="60000"/>
                <a:lumOff val="40000"/>
              </a:schemeClr>
            </a:gs>
          </a:gsLst>
          <a:lin ang="5400000" scaled="0"/>
        </a:gradFill>
      </dgm:spPr>
      <dgm:t>
        <a:bodyPr/>
        <a:lstStyle/>
        <a:p>
          <a:r>
            <a:rPr lang="zh-CN" altLang="en-US" dirty="0" smtClean="0">
              <a:latin typeface="+mn-lt"/>
              <a:ea typeface="黑体" panose="02010609060101010101" pitchFamily="49" charset="-122"/>
            </a:rPr>
            <a:t>集成的</a:t>
          </a:r>
          <a:r>
            <a:rPr lang="en-US" altLang="zh-CN" dirty="0" smtClean="0">
              <a:latin typeface="+mn-lt"/>
              <a:ea typeface="黑体" panose="02010609060101010101" pitchFamily="49" charset="-122"/>
            </a:rPr>
            <a:t>IT</a:t>
          </a:r>
          <a:r>
            <a:rPr lang="zh-CN" altLang="en-US" dirty="0" smtClean="0">
              <a:latin typeface="+mn-lt"/>
              <a:ea typeface="黑体" panose="02010609060101010101" pitchFamily="49" charset="-122"/>
            </a:rPr>
            <a:t>组合管理</a:t>
          </a:r>
          <a:endParaRPr lang="de-DE" dirty="0">
            <a:latin typeface="+mn-lt"/>
            <a:ea typeface="黑体" panose="02010609060101010101" pitchFamily="49" charset="-122"/>
          </a:endParaRPr>
        </a:p>
      </dgm:t>
    </dgm:pt>
    <dgm:pt modelId="{BF858910-24E3-4EE7-9521-83771BBA4C5B}" type="parTrans" cxnId="{D3F20590-7112-482A-9B1E-218B8D6D8C9A}">
      <dgm:prSet/>
      <dgm:spPr/>
      <dgm:t>
        <a:bodyPr/>
        <a:lstStyle/>
        <a:p>
          <a:endParaRPr lang="de-DE"/>
        </a:p>
      </dgm:t>
    </dgm:pt>
    <dgm:pt modelId="{90AE5300-6B00-4563-B884-637716419C6E}" type="sibTrans" cxnId="{D3F20590-7112-482A-9B1E-218B8D6D8C9A}">
      <dgm:prSet/>
      <dgm:spPr/>
      <dgm:t>
        <a:bodyPr/>
        <a:lstStyle/>
        <a:p>
          <a:endParaRPr lang="de-DE"/>
        </a:p>
      </dgm:t>
    </dgm:pt>
    <dgm:pt modelId="{AEA0C4E4-C74B-4640-96E9-B4E1FAECEE24}">
      <dgm:prSet phldrT="[Text]">
        <dgm:style>
          <a:lnRef idx="3">
            <a:schemeClr val="lt1"/>
          </a:lnRef>
          <a:fillRef idx="1">
            <a:schemeClr val="accent1"/>
          </a:fillRef>
          <a:effectRef idx="1">
            <a:schemeClr val="accent1"/>
          </a:effectRef>
          <a:fontRef idx="minor">
            <a:schemeClr val="lt1"/>
          </a:fontRef>
        </dgm:style>
      </dgm:prSet>
      <dgm:spPr>
        <a:gradFill rotWithShape="0">
          <a:gsLst>
            <a:gs pos="23000">
              <a:schemeClr val="tx1"/>
            </a:gs>
            <a:gs pos="100000">
              <a:schemeClr val="tx1">
                <a:lumMod val="60000"/>
                <a:lumOff val="40000"/>
              </a:schemeClr>
            </a:gs>
          </a:gsLst>
          <a:lin ang="5400000" scaled="0"/>
        </a:gradFill>
      </dgm:spPr>
      <dgm:t>
        <a:bodyPr/>
        <a:lstStyle/>
        <a:p>
          <a:r>
            <a:rPr lang="de-DE" dirty="0" smtClean="0">
              <a:latin typeface="+mn-lt"/>
              <a:ea typeface="黑体" panose="02010609060101010101" pitchFamily="49" charset="-122"/>
            </a:rPr>
            <a:t>IT</a:t>
          </a:r>
          <a:r>
            <a:rPr lang="zh-CN" altLang="en-US" dirty="0" smtClean="0">
              <a:latin typeface="+mn-lt"/>
              <a:ea typeface="黑体" panose="02010609060101010101" pitchFamily="49" charset="-122"/>
            </a:rPr>
            <a:t>规划</a:t>
          </a:r>
          <a:endParaRPr lang="de-DE" dirty="0">
            <a:latin typeface="+mn-lt"/>
            <a:ea typeface="黑体" panose="02010609060101010101" pitchFamily="49" charset="-122"/>
          </a:endParaRPr>
        </a:p>
      </dgm:t>
    </dgm:pt>
    <dgm:pt modelId="{EB31FCFC-D5EE-4705-9A11-619637B97D6B}" type="parTrans" cxnId="{25FAF0E4-CB5B-4567-8ED4-51D1C9637014}">
      <dgm:prSet/>
      <dgm:spPr/>
      <dgm:t>
        <a:bodyPr/>
        <a:lstStyle/>
        <a:p>
          <a:endParaRPr lang="de-DE"/>
        </a:p>
      </dgm:t>
    </dgm:pt>
    <dgm:pt modelId="{91FE9348-6B17-4B33-B23E-C26EB021C5F4}" type="sibTrans" cxnId="{25FAF0E4-CB5B-4567-8ED4-51D1C9637014}">
      <dgm:prSet/>
      <dgm:spPr/>
      <dgm:t>
        <a:bodyPr/>
        <a:lstStyle/>
        <a:p>
          <a:endParaRPr lang="de-DE"/>
        </a:p>
      </dgm:t>
    </dgm:pt>
    <dgm:pt modelId="{EB74CEB4-7138-47F1-866E-179FAB596640}" type="pres">
      <dgm:prSet presAssocID="{C9B84D44-BB07-4C2E-B5A7-9B699DF124E1}" presName="Name0" presStyleCnt="0">
        <dgm:presLayoutVars>
          <dgm:dir/>
          <dgm:resizeHandles val="exact"/>
        </dgm:presLayoutVars>
      </dgm:prSet>
      <dgm:spPr/>
    </dgm:pt>
    <dgm:pt modelId="{93FF70C0-E140-42A2-AEA5-DE1744463D3B}" type="pres">
      <dgm:prSet presAssocID="{C9B84D44-BB07-4C2E-B5A7-9B699DF124E1}" presName="fgShape" presStyleLbl="fgShp" presStyleIdx="0" presStyleCnt="1"/>
      <dgm:spPr/>
    </dgm:pt>
    <dgm:pt modelId="{615ADA80-4993-4D81-89B1-C9731D7FDB94}" type="pres">
      <dgm:prSet presAssocID="{C9B84D44-BB07-4C2E-B5A7-9B699DF124E1}" presName="linComp" presStyleCnt="0"/>
      <dgm:spPr/>
    </dgm:pt>
    <dgm:pt modelId="{59AF29A3-18E0-4A4A-90F7-DE106C3398BF}" type="pres">
      <dgm:prSet presAssocID="{8162EB17-EB7E-4294-85F6-19250776403F}" presName="compNode" presStyleCnt="0"/>
      <dgm:spPr/>
    </dgm:pt>
    <dgm:pt modelId="{0BBAA993-021E-40B9-A8EA-0811BABB15E4}" type="pres">
      <dgm:prSet presAssocID="{8162EB17-EB7E-4294-85F6-19250776403F}" presName="bkgdShape" presStyleLbl="node1" presStyleIdx="0" presStyleCnt="5"/>
      <dgm:spPr/>
      <dgm:t>
        <a:bodyPr/>
        <a:lstStyle/>
        <a:p>
          <a:endParaRPr lang="de-DE"/>
        </a:p>
      </dgm:t>
    </dgm:pt>
    <dgm:pt modelId="{61C39919-6481-4940-9767-CEF59FC9201E}" type="pres">
      <dgm:prSet presAssocID="{8162EB17-EB7E-4294-85F6-19250776403F}" presName="nodeTx" presStyleLbl="node1" presStyleIdx="0" presStyleCnt="5">
        <dgm:presLayoutVars>
          <dgm:bulletEnabled val="1"/>
        </dgm:presLayoutVars>
      </dgm:prSet>
      <dgm:spPr/>
      <dgm:t>
        <a:bodyPr/>
        <a:lstStyle/>
        <a:p>
          <a:endParaRPr lang="de-DE"/>
        </a:p>
      </dgm:t>
    </dgm:pt>
    <dgm:pt modelId="{39063AAA-E6C0-4A40-850D-414635D0C18F}" type="pres">
      <dgm:prSet presAssocID="{8162EB17-EB7E-4294-85F6-19250776403F}" presName="invisiNode" presStyleLbl="node1" presStyleIdx="0" presStyleCnt="5"/>
      <dgm:spPr/>
    </dgm:pt>
    <dgm:pt modelId="{038BEE32-F192-4AD4-A408-E66E2CECCCE9}" type="pres">
      <dgm:prSet presAssocID="{8162EB17-EB7E-4294-85F6-19250776403F}" presName="imagNode" presStyleLbl="fgImgPlace1" presStyleIdx="0" presStyleCnt="5"/>
      <dgm:spPr/>
    </dgm:pt>
    <dgm:pt modelId="{B60C60D8-1B43-4BD3-AE41-2382778DB422}" type="pres">
      <dgm:prSet presAssocID="{8FB2EFF0-359A-40AB-94AB-8D1524F7F879}" presName="sibTrans" presStyleLbl="sibTrans2D1" presStyleIdx="0" presStyleCnt="0"/>
      <dgm:spPr/>
      <dgm:t>
        <a:bodyPr/>
        <a:lstStyle/>
        <a:p>
          <a:endParaRPr lang="de-DE"/>
        </a:p>
      </dgm:t>
    </dgm:pt>
    <dgm:pt modelId="{3E7FA753-538D-47A1-BF23-4C6965AA7994}" type="pres">
      <dgm:prSet presAssocID="{86FC7422-5B1B-4C9C-9D04-3881D76C555E}" presName="compNode" presStyleCnt="0"/>
      <dgm:spPr/>
    </dgm:pt>
    <dgm:pt modelId="{336ABFAC-6D0C-43CE-B514-4DCC3B143499}" type="pres">
      <dgm:prSet presAssocID="{86FC7422-5B1B-4C9C-9D04-3881D76C555E}" presName="bkgdShape" presStyleLbl="node1" presStyleIdx="1" presStyleCnt="5"/>
      <dgm:spPr/>
      <dgm:t>
        <a:bodyPr/>
        <a:lstStyle/>
        <a:p>
          <a:endParaRPr lang="de-DE"/>
        </a:p>
      </dgm:t>
    </dgm:pt>
    <dgm:pt modelId="{05B048D1-CB6A-4604-AA15-F5A46E950A24}" type="pres">
      <dgm:prSet presAssocID="{86FC7422-5B1B-4C9C-9D04-3881D76C555E}" presName="nodeTx" presStyleLbl="node1" presStyleIdx="1" presStyleCnt="5">
        <dgm:presLayoutVars>
          <dgm:bulletEnabled val="1"/>
        </dgm:presLayoutVars>
      </dgm:prSet>
      <dgm:spPr/>
      <dgm:t>
        <a:bodyPr/>
        <a:lstStyle/>
        <a:p>
          <a:endParaRPr lang="de-DE"/>
        </a:p>
      </dgm:t>
    </dgm:pt>
    <dgm:pt modelId="{42A64629-673F-4337-B74C-31CDD1D48423}" type="pres">
      <dgm:prSet presAssocID="{86FC7422-5B1B-4C9C-9D04-3881D76C555E}" presName="invisiNode" presStyleLbl="node1" presStyleIdx="1" presStyleCnt="5"/>
      <dgm:spPr/>
    </dgm:pt>
    <dgm:pt modelId="{110D930A-7D05-45EF-80A0-1113836838CA}" type="pres">
      <dgm:prSet presAssocID="{86FC7422-5B1B-4C9C-9D04-3881D76C555E}" presName="imagNode" presStyleLbl="fgImgPlace1" presStyleIdx="1"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5000" b="-5000"/>
          </a:stretch>
        </a:blipFill>
      </dgm:spPr>
    </dgm:pt>
    <dgm:pt modelId="{4BC8E315-3DC9-497B-82B0-8A7EB095B641}" type="pres">
      <dgm:prSet presAssocID="{0F7A1161-8D4E-4799-8296-27108943041F}" presName="sibTrans" presStyleLbl="sibTrans2D1" presStyleIdx="0" presStyleCnt="0"/>
      <dgm:spPr/>
      <dgm:t>
        <a:bodyPr/>
        <a:lstStyle/>
        <a:p>
          <a:endParaRPr lang="de-DE"/>
        </a:p>
      </dgm:t>
    </dgm:pt>
    <dgm:pt modelId="{A5052AB3-E0B7-4B4F-A840-7E7B56A93125}" type="pres">
      <dgm:prSet presAssocID="{819674A7-CAE2-46E7-82A6-7DC7E4A38896}" presName="compNode" presStyleCnt="0"/>
      <dgm:spPr/>
    </dgm:pt>
    <dgm:pt modelId="{78B802C1-5158-4C28-8F79-5C00A728BF5C}" type="pres">
      <dgm:prSet presAssocID="{819674A7-CAE2-46E7-82A6-7DC7E4A38896}" presName="bkgdShape" presStyleLbl="node1" presStyleIdx="2" presStyleCnt="5"/>
      <dgm:spPr/>
      <dgm:t>
        <a:bodyPr/>
        <a:lstStyle/>
        <a:p>
          <a:endParaRPr lang="de-DE"/>
        </a:p>
      </dgm:t>
    </dgm:pt>
    <dgm:pt modelId="{AC8F9207-7105-4203-8008-E2C6ED600F6B}" type="pres">
      <dgm:prSet presAssocID="{819674A7-CAE2-46E7-82A6-7DC7E4A38896}" presName="nodeTx" presStyleLbl="node1" presStyleIdx="2" presStyleCnt="5">
        <dgm:presLayoutVars>
          <dgm:bulletEnabled val="1"/>
        </dgm:presLayoutVars>
      </dgm:prSet>
      <dgm:spPr/>
      <dgm:t>
        <a:bodyPr/>
        <a:lstStyle/>
        <a:p>
          <a:endParaRPr lang="de-DE"/>
        </a:p>
      </dgm:t>
    </dgm:pt>
    <dgm:pt modelId="{E557F8D5-A97B-4C96-86F4-ABFE31877F88}" type="pres">
      <dgm:prSet presAssocID="{819674A7-CAE2-46E7-82A6-7DC7E4A38896}" presName="invisiNode" presStyleLbl="node1" presStyleIdx="2" presStyleCnt="5"/>
      <dgm:spPr/>
    </dgm:pt>
    <dgm:pt modelId="{48EC7D43-C01D-4A71-BA26-A54EA1035B1C}" type="pres">
      <dgm:prSet presAssocID="{819674A7-CAE2-46E7-82A6-7DC7E4A38896}" presName="imagNode" presStyleLbl="fgImgPlace1" presStyleIdx="2"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50DB0402-95DF-46B4-B316-FFD00291BC75}" type="pres">
      <dgm:prSet presAssocID="{636BC208-22A1-4CC3-BF3E-5FC6BB5F9434}" presName="sibTrans" presStyleLbl="sibTrans2D1" presStyleIdx="0" presStyleCnt="0"/>
      <dgm:spPr/>
      <dgm:t>
        <a:bodyPr/>
        <a:lstStyle/>
        <a:p>
          <a:endParaRPr lang="de-DE"/>
        </a:p>
      </dgm:t>
    </dgm:pt>
    <dgm:pt modelId="{663B1255-E3B2-4F96-A2E2-381D216FEC40}" type="pres">
      <dgm:prSet presAssocID="{DBFEA638-6879-49C3-8CCC-765F6AC62925}" presName="compNode" presStyleCnt="0"/>
      <dgm:spPr/>
    </dgm:pt>
    <dgm:pt modelId="{6C9931E0-358F-47F2-81B0-C6DB9609121F}" type="pres">
      <dgm:prSet presAssocID="{DBFEA638-6879-49C3-8CCC-765F6AC62925}" presName="bkgdShape" presStyleLbl="node1" presStyleIdx="3" presStyleCnt="5"/>
      <dgm:spPr/>
      <dgm:t>
        <a:bodyPr/>
        <a:lstStyle/>
        <a:p>
          <a:endParaRPr lang="de-DE"/>
        </a:p>
      </dgm:t>
    </dgm:pt>
    <dgm:pt modelId="{FADDB247-F313-40F7-8615-587D60AB3746}" type="pres">
      <dgm:prSet presAssocID="{DBFEA638-6879-49C3-8CCC-765F6AC62925}" presName="nodeTx" presStyleLbl="node1" presStyleIdx="3" presStyleCnt="5">
        <dgm:presLayoutVars>
          <dgm:bulletEnabled val="1"/>
        </dgm:presLayoutVars>
      </dgm:prSet>
      <dgm:spPr/>
      <dgm:t>
        <a:bodyPr/>
        <a:lstStyle/>
        <a:p>
          <a:endParaRPr lang="de-DE"/>
        </a:p>
      </dgm:t>
    </dgm:pt>
    <dgm:pt modelId="{D8FC0C6A-0532-4811-8372-6874CCA5267B}" type="pres">
      <dgm:prSet presAssocID="{DBFEA638-6879-49C3-8CCC-765F6AC62925}" presName="invisiNode" presStyleLbl="node1" presStyleIdx="3" presStyleCnt="5"/>
      <dgm:spPr/>
    </dgm:pt>
    <dgm:pt modelId="{9FE00D08-F9C0-456B-80B5-ABC0B3EA8662}" type="pres">
      <dgm:prSet presAssocID="{DBFEA638-6879-49C3-8CCC-765F6AC62925}" presName="imagNode" presStyleLbl="fgImgPlace1" presStyleIdx="3"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2AF96227-929D-4B8F-B93B-AD5E129F3EB2}" type="pres">
      <dgm:prSet presAssocID="{90AE5300-6B00-4563-B884-637716419C6E}" presName="sibTrans" presStyleLbl="sibTrans2D1" presStyleIdx="0" presStyleCnt="0"/>
      <dgm:spPr/>
      <dgm:t>
        <a:bodyPr/>
        <a:lstStyle/>
        <a:p>
          <a:endParaRPr lang="de-DE"/>
        </a:p>
      </dgm:t>
    </dgm:pt>
    <dgm:pt modelId="{D8A6A457-F94A-49B5-863B-95D158D3F8BB}" type="pres">
      <dgm:prSet presAssocID="{AEA0C4E4-C74B-4640-96E9-B4E1FAECEE24}" presName="compNode" presStyleCnt="0"/>
      <dgm:spPr/>
    </dgm:pt>
    <dgm:pt modelId="{9B00B433-70A5-41B2-BD5F-DB6EE98AB0F0}" type="pres">
      <dgm:prSet presAssocID="{AEA0C4E4-C74B-4640-96E9-B4E1FAECEE24}" presName="bkgdShape" presStyleLbl="node1" presStyleIdx="4" presStyleCnt="5"/>
      <dgm:spPr/>
      <dgm:t>
        <a:bodyPr/>
        <a:lstStyle/>
        <a:p>
          <a:endParaRPr lang="de-DE"/>
        </a:p>
      </dgm:t>
    </dgm:pt>
    <dgm:pt modelId="{45226529-9ED5-4189-8DEE-E12768C133CE}" type="pres">
      <dgm:prSet presAssocID="{AEA0C4E4-C74B-4640-96E9-B4E1FAECEE24}" presName="nodeTx" presStyleLbl="node1" presStyleIdx="4" presStyleCnt="5">
        <dgm:presLayoutVars>
          <dgm:bulletEnabled val="1"/>
        </dgm:presLayoutVars>
      </dgm:prSet>
      <dgm:spPr/>
      <dgm:t>
        <a:bodyPr/>
        <a:lstStyle/>
        <a:p>
          <a:endParaRPr lang="de-DE"/>
        </a:p>
      </dgm:t>
    </dgm:pt>
    <dgm:pt modelId="{45ED7DB4-CB79-47FB-8335-6FE4A3E0C9EF}" type="pres">
      <dgm:prSet presAssocID="{AEA0C4E4-C74B-4640-96E9-B4E1FAECEE24}" presName="invisiNode" presStyleLbl="node1" presStyleIdx="4" presStyleCnt="5"/>
      <dgm:spPr/>
    </dgm:pt>
    <dgm:pt modelId="{8A2D9BA1-1F97-414E-A83B-C030E899119F}" type="pres">
      <dgm:prSet presAssocID="{AEA0C4E4-C74B-4640-96E9-B4E1FAECEE24}" presName="imagNode" presStyleLbl="fgImgPlace1" presStyleIdx="4"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Lst>
  <dgm:cxnLst>
    <dgm:cxn modelId="{D8919A5C-03A6-4A8D-8D6D-797CC340B9F9}" type="presOf" srcId="{8FB2EFF0-359A-40AB-94AB-8D1524F7F879}" destId="{B60C60D8-1B43-4BD3-AE41-2382778DB422}" srcOrd="0" destOrd="0" presId="urn:microsoft.com/office/officeart/2005/8/layout/hList7#1"/>
    <dgm:cxn modelId="{FF9713D2-8F8C-49CE-95CF-794FA9729C9E}" type="presOf" srcId="{AEA0C4E4-C74B-4640-96E9-B4E1FAECEE24}" destId="{45226529-9ED5-4189-8DEE-E12768C133CE}" srcOrd="1" destOrd="0" presId="urn:microsoft.com/office/officeart/2005/8/layout/hList7#1"/>
    <dgm:cxn modelId="{3E4372BD-F735-41E1-943D-8F27A71E2049}" type="presOf" srcId="{0F7A1161-8D4E-4799-8296-27108943041F}" destId="{4BC8E315-3DC9-497B-82B0-8A7EB095B641}" srcOrd="0" destOrd="0" presId="urn:microsoft.com/office/officeart/2005/8/layout/hList7#1"/>
    <dgm:cxn modelId="{25FAF0E4-CB5B-4567-8ED4-51D1C9637014}" srcId="{C9B84D44-BB07-4C2E-B5A7-9B699DF124E1}" destId="{AEA0C4E4-C74B-4640-96E9-B4E1FAECEE24}" srcOrd="4" destOrd="0" parTransId="{EB31FCFC-D5EE-4705-9A11-619637B97D6B}" sibTransId="{91FE9348-6B17-4B33-B23E-C26EB021C5F4}"/>
    <dgm:cxn modelId="{ED03EBA5-ABBB-46B2-8078-07286C1B3906}" type="presOf" srcId="{C9B84D44-BB07-4C2E-B5A7-9B699DF124E1}" destId="{EB74CEB4-7138-47F1-866E-179FAB596640}" srcOrd="0" destOrd="0" presId="urn:microsoft.com/office/officeart/2005/8/layout/hList7#1"/>
    <dgm:cxn modelId="{0914DDA6-D2F0-4BBF-B8C5-6DD3A856FA77}" type="presOf" srcId="{DBFEA638-6879-49C3-8CCC-765F6AC62925}" destId="{6C9931E0-358F-47F2-81B0-C6DB9609121F}" srcOrd="0" destOrd="0" presId="urn:microsoft.com/office/officeart/2005/8/layout/hList7#1"/>
    <dgm:cxn modelId="{C3D1A36E-EDBB-4EA8-A3AA-A7D58E0672B9}" type="presOf" srcId="{636BC208-22A1-4CC3-BF3E-5FC6BB5F9434}" destId="{50DB0402-95DF-46B4-B316-FFD00291BC75}" srcOrd="0" destOrd="0" presId="urn:microsoft.com/office/officeart/2005/8/layout/hList7#1"/>
    <dgm:cxn modelId="{B99F1114-5012-449A-AC3B-F1364CA71728}" srcId="{C9B84D44-BB07-4C2E-B5A7-9B699DF124E1}" destId="{8162EB17-EB7E-4294-85F6-19250776403F}" srcOrd="0" destOrd="0" parTransId="{4DAE9834-B96D-40BC-944F-44853A73FC37}" sibTransId="{8FB2EFF0-359A-40AB-94AB-8D1524F7F879}"/>
    <dgm:cxn modelId="{CF9112AE-0E13-4BBE-8621-5DA1834767A4}" srcId="{C9B84D44-BB07-4C2E-B5A7-9B699DF124E1}" destId="{86FC7422-5B1B-4C9C-9D04-3881D76C555E}" srcOrd="1" destOrd="0" parTransId="{17C103E3-8301-4230-A339-1CF8A2EAA8EC}" sibTransId="{0F7A1161-8D4E-4799-8296-27108943041F}"/>
    <dgm:cxn modelId="{3F0D51F9-FFF5-44AA-991E-376F3038C422}" type="presOf" srcId="{AEA0C4E4-C74B-4640-96E9-B4E1FAECEE24}" destId="{9B00B433-70A5-41B2-BD5F-DB6EE98AB0F0}" srcOrd="0" destOrd="0" presId="urn:microsoft.com/office/officeart/2005/8/layout/hList7#1"/>
    <dgm:cxn modelId="{9EAD2BE1-D7CC-477E-BBB0-1038780D54EA}" srcId="{C9B84D44-BB07-4C2E-B5A7-9B699DF124E1}" destId="{819674A7-CAE2-46E7-82A6-7DC7E4A38896}" srcOrd="2" destOrd="0" parTransId="{9A6A0A3A-2011-4B7D-82F6-791DE791F1BF}" sibTransId="{636BC208-22A1-4CC3-BF3E-5FC6BB5F9434}"/>
    <dgm:cxn modelId="{48188A57-5FF5-426F-97BB-DDA00771C307}" type="presOf" srcId="{DBFEA638-6879-49C3-8CCC-765F6AC62925}" destId="{FADDB247-F313-40F7-8615-587D60AB3746}" srcOrd="1" destOrd="0" presId="urn:microsoft.com/office/officeart/2005/8/layout/hList7#1"/>
    <dgm:cxn modelId="{D3F20590-7112-482A-9B1E-218B8D6D8C9A}" srcId="{C9B84D44-BB07-4C2E-B5A7-9B699DF124E1}" destId="{DBFEA638-6879-49C3-8CCC-765F6AC62925}" srcOrd="3" destOrd="0" parTransId="{BF858910-24E3-4EE7-9521-83771BBA4C5B}" sibTransId="{90AE5300-6B00-4563-B884-637716419C6E}"/>
    <dgm:cxn modelId="{9FBF4B15-34E3-4AE2-9290-BA3861BA44BF}" type="presOf" srcId="{86FC7422-5B1B-4C9C-9D04-3881D76C555E}" destId="{05B048D1-CB6A-4604-AA15-F5A46E950A24}" srcOrd="1" destOrd="0" presId="urn:microsoft.com/office/officeart/2005/8/layout/hList7#1"/>
    <dgm:cxn modelId="{77EFAC9C-1DE8-4C39-980D-C8AB020F3C1D}" type="presOf" srcId="{8162EB17-EB7E-4294-85F6-19250776403F}" destId="{61C39919-6481-4940-9767-CEF59FC9201E}" srcOrd="1" destOrd="0" presId="urn:microsoft.com/office/officeart/2005/8/layout/hList7#1"/>
    <dgm:cxn modelId="{F9F4E827-28BA-4FFB-8BF1-1FED85BB1C4E}" type="presOf" srcId="{819674A7-CAE2-46E7-82A6-7DC7E4A38896}" destId="{AC8F9207-7105-4203-8008-E2C6ED600F6B}" srcOrd="1" destOrd="0" presId="urn:microsoft.com/office/officeart/2005/8/layout/hList7#1"/>
    <dgm:cxn modelId="{F20DDE08-353F-4FBB-9AFB-A988CBA4005B}" type="presOf" srcId="{90AE5300-6B00-4563-B884-637716419C6E}" destId="{2AF96227-929D-4B8F-B93B-AD5E129F3EB2}" srcOrd="0" destOrd="0" presId="urn:microsoft.com/office/officeart/2005/8/layout/hList7#1"/>
    <dgm:cxn modelId="{3706A271-E0D0-487F-868D-F582E9D92D75}" type="presOf" srcId="{819674A7-CAE2-46E7-82A6-7DC7E4A38896}" destId="{78B802C1-5158-4C28-8F79-5C00A728BF5C}" srcOrd="0" destOrd="0" presId="urn:microsoft.com/office/officeart/2005/8/layout/hList7#1"/>
    <dgm:cxn modelId="{8FFD0BC6-A807-4D96-A20C-D1DF8AD0A136}" type="presOf" srcId="{86FC7422-5B1B-4C9C-9D04-3881D76C555E}" destId="{336ABFAC-6D0C-43CE-B514-4DCC3B143499}" srcOrd="0" destOrd="0" presId="urn:microsoft.com/office/officeart/2005/8/layout/hList7#1"/>
    <dgm:cxn modelId="{EEFB2717-CF94-4A4B-A0D7-04D53CD556D4}" type="presOf" srcId="{8162EB17-EB7E-4294-85F6-19250776403F}" destId="{0BBAA993-021E-40B9-A8EA-0811BABB15E4}" srcOrd="0" destOrd="0" presId="urn:microsoft.com/office/officeart/2005/8/layout/hList7#1"/>
    <dgm:cxn modelId="{37AD3524-48D9-4931-8917-09CA714E3573}" type="presParOf" srcId="{EB74CEB4-7138-47F1-866E-179FAB596640}" destId="{93FF70C0-E140-42A2-AEA5-DE1744463D3B}" srcOrd="0" destOrd="0" presId="urn:microsoft.com/office/officeart/2005/8/layout/hList7#1"/>
    <dgm:cxn modelId="{2542856D-F1A8-4127-B590-88D20A367A5C}" type="presParOf" srcId="{EB74CEB4-7138-47F1-866E-179FAB596640}" destId="{615ADA80-4993-4D81-89B1-C9731D7FDB94}" srcOrd="1" destOrd="0" presId="urn:microsoft.com/office/officeart/2005/8/layout/hList7#1"/>
    <dgm:cxn modelId="{E3E0D952-9515-4F44-9BEE-2B840F5C0552}" type="presParOf" srcId="{615ADA80-4993-4D81-89B1-C9731D7FDB94}" destId="{59AF29A3-18E0-4A4A-90F7-DE106C3398BF}" srcOrd="0" destOrd="0" presId="urn:microsoft.com/office/officeart/2005/8/layout/hList7#1"/>
    <dgm:cxn modelId="{D4506D63-406E-4E09-917E-19427C21413A}" type="presParOf" srcId="{59AF29A3-18E0-4A4A-90F7-DE106C3398BF}" destId="{0BBAA993-021E-40B9-A8EA-0811BABB15E4}" srcOrd="0" destOrd="0" presId="urn:microsoft.com/office/officeart/2005/8/layout/hList7#1"/>
    <dgm:cxn modelId="{27086C4C-47DA-45E5-9B87-6D7917CB13AE}" type="presParOf" srcId="{59AF29A3-18E0-4A4A-90F7-DE106C3398BF}" destId="{61C39919-6481-4940-9767-CEF59FC9201E}" srcOrd="1" destOrd="0" presId="urn:microsoft.com/office/officeart/2005/8/layout/hList7#1"/>
    <dgm:cxn modelId="{4789C298-8F63-4F67-A941-CCE29808C37A}" type="presParOf" srcId="{59AF29A3-18E0-4A4A-90F7-DE106C3398BF}" destId="{39063AAA-E6C0-4A40-850D-414635D0C18F}" srcOrd="2" destOrd="0" presId="urn:microsoft.com/office/officeart/2005/8/layout/hList7#1"/>
    <dgm:cxn modelId="{4666E6F2-7EC1-4B66-A8F6-12D17005C798}" type="presParOf" srcId="{59AF29A3-18E0-4A4A-90F7-DE106C3398BF}" destId="{038BEE32-F192-4AD4-A408-E66E2CECCCE9}" srcOrd="3" destOrd="0" presId="urn:microsoft.com/office/officeart/2005/8/layout/hList7#1"/>
    <dgm:cxn modelId="{6BB11C3E-06D7-468A-81FF-F642867AF0CB}" type="presParOf" srcId="{615ADA80-4993-4D81-89B1-C9731D7FDB94}" destId="{B60C60D8-1B43-4BD3-AE41-2382778DB422}" srcOrd="1" destOrd="0" presId="urn:microsoft.com/office/officeart/2005/8/layout/hList7#1"/>
    <dgm:cxn modelId="{72CA5D43-BD04-4165-A1F2-FCB828FF6530}" type="presParOf" srcId="{615ADA80-4993-4D81-89B1-C9731D7FDB94}" destId="{3E7FA753-538D-47A1-BF23-4C6965AA7994}" srcOrd="2" destOrd="0" presId="urn:microsoft.com/office/officeart/2005/8/layout/hList7#1"/>
    <dgm:cxn modelId="{819D8C5E-6073-4603-AD49-AF317304CE5D}" type="presParOf" srcId="{3E7FA753-538D-47A1-BF23-4C6965AA7994}" destId="{336ABFAC-6D0C-43CE-B514-4DCC3B143499}" srcOrd="0" destOrd="0" presId="urn:microsoft.com/office/officeart/2005/8/layout/hList7#1"/>
    <dgm:cxn modelId="{D270E4CC-C145-48E4-A277-E52C418D1458}" type="presParOf" srcId="{3E7FA753-538D-47A1-BF23-4C6965AA7994}" destId="{05B048D1-CB6A-4604-AA15-F5A46E950A24}" srcOrd="1" destOrd="0" presId="urn:microsoft.com/office/officeart/2005/8/layout/hList7#1"/>
    <dgm:cxn modelId="{EFBC97B9-4DD0-4555-9420-CA94C9BDA1CC}" type="presParOf" srcId="{3E7FA753-538D-47A1-BF23-4C6965AA7994}" destId="{42A64629-673F-4337-B74C-31CDD1D48423}" srcOrd="2" destOrd="0" presId="urn:microsoft.com/office/officeart/2005/8/layout/hList7#1"/>
    <dgm:cxn modelId="{668546FB-2901-40EF-9A39-0493DE00DAE6}" type="presParOf" srcId="{3E7FA753-538D-47A1-BF23-4C6965AA7994}" destId="{110D930A-7D05-45EF-80A0-1113836838CA}" srcOrd="3" destOrd="0" presId="urn:microsoft.com/office/officeart/2005/8/layout/hList7#1"/>
    <dgm:cxn modelId="{634FB6E2-610B-4D20-941D-BE066386C8DA}" type="presParOf" srcId="{615ADA80-4993-4D81-89B1-C9731D7FDB94}" destId="{4BC8E315-3DC9-497B-82B0-8A7EB095B641}" srcOrd="3" destOrd="0" presId="urn:microsoft.com/office/officeart/2005/8/layout/hList7#1"/>
    <dgm:cxn modelId="{9C3F8B43-BCFC-4AEB-A2C7-AA5FDC156AAA}" type="presParOf" srcId="{615ADA80-4993-4D81-89B1-C9731D7FDB94}" destId="{A5052AB3-E0B7-4B4F-A840-7E7B56A93125}" srcOrd="4" destOrd="0" presId="urn:microsoft.com/office/officeart/2005/8/layout/hList7#1"/>
    <dgm:cxn modelId="{CD434EBD-B1B1-4320-A7CA-E8EADDE2F299}" type="presParOf" srcId="{A5052AB3-E0B7-4B4F-A840-7E7B56A93125}" destId="{78B802C1-5158-4C28-8F79-5C00A728BF5C}" srcOrd="0" destOrd="0" presId="urn:microsoft.com/office/officeart/2005/8/layout/hList7#1"/>
    <dgm:cxn modelId="{95C88272-6527-4612-BEBF-A7D110B9EF34}" type="presParOf" srcId="{A5052AB3-E0B7-4B4F-A840-7E7B56A93125}" destId="{AC8F9207-7105-4203-8008-E2C6ED600F6B}" srcOrd="1" destOrd="0" presId="urn:microsoft.com/office/officeart/2005/8/layout/hList7#1"/>
    <dgm:cxn modelId="{4AF4C446-0E0C-48FD-A399-56E3E17F718B}" type="presParOf" srcId="{A5052AB3-E0B7-4B4F-A840-7E7B56A93125}" destId="{E557F8D5-A97B-4C96-86F4-ABFE31877F88}" srcOrd="2" destOrd="0" presId="urn:microsoft.com/office/officeart/2005/8/layout/hList7#1"/>
    <dgm:cxn modelId="{003C59AD-E032-42AA-A891-F9F0C5B4415F}" type="presParOf" srcId="{A5052AB3-E0B7-4B4F-A840-7E7B56A93125}" destId="{48EC7D43-C01D-4A71-BA26-A54EA1035B1C}" srcOrd="3" destOrd="0" presId="urn:microsoft.com/office/officeart/2005/8/layout/hList7#1"/>
    <dgm:cxn modelId="{CF8ABFBE-FA32-43F7-9CB9-AF1A0B151ACE}" type="presParOf" srcId="{615ADA80-4993-4D81-89B1-C9731D7FDB94}" destId="{50DB0402-95DF-46B4-B316-FFD00291BC75}" srcOrd="5" destOrd="0" presId="urn:microsoft.com/office/officeart/2005/8/layout/hList7#1"/>
    <dgm:cxn modelId="{A869CD15-7859-4405-90A9-23A21640DC55}" type="presParOf" srcId="{615ADA80-4993-4D81-89B1-C9731D7FDB94}" destId="{663B1255-E3B2-4F96-A2E2-381D216FEC40}" srcOrd="6" destOrd="0" presId="urn:microsoft.com/office/officeart/2005/8/layout/hList7#1"/>
    <dgm:cxn modelId="{A30FE071-D378-41A8-AB92-85501105969C}" type="presParOf" srcId="{663B1255-E3B2-4F96-A2E2-381D216FEC40}" destId="{6C9931E0-358F-47F2-81B0-C6DB9609121F}" srcOrd="0" destOrd="0" presId="urn:microsoft.com/office/officeart/2005/8/layout/hList7#1"/>
    <dgm:cxn modelId="{D9A3864F-2E0C-4773-A381-2813F2FFB398}" type="presParOf" srcId="{663B1255-E3B2-4F96-A2E2-381D216FEC40}" destId="{FADDB247-F313-40F7-8615-587D60AB3746}" srcOrd="1" destOrd="0" presId="urn:microsoft.com/office/officeart/2005/8/layout/hList7#1"/>
    <dgm:cxn modelId="{82EE422C-A56A-400F-8BE0-33DDC364D1DA}" type="presParOf" srcId="{663B1255-E3B2-4F96-A2E2-381D216FEC40}" destId="{D8FC0C6A-0532-4811-8372-6874CCA5267B}" srcOrd="2" destOrd="0" presId="urn:microsoft.com/office/officeart/2005/8/layout/hList7#1"/>
    <dgm:cxn modelId="{DF528CA9-011D-40BC-85AD-532AC7A050F4}" type="presParOf" srcId="{663B1255-E3B2-4F96-A2E2-381D216FEC40}" destId="{9FE00D08-F9C0-456B-80B5-ABC0B3EA8662}" srcOrd="3" destOrd="0" presId="urn:microsoft.com/office/officeart/2005/8/layout/hList7#1"/>
    <dgm:cxn modelId="{2B9489D2-1C43-4FB9-9315-94F1CAB8A52E}" type="presParOf" srcId="{615ADA80-4993-4D81-89B1-C9731D7FDB94}" destId="{2AF96227-929D-4B8F-B93B-AD5E129F3EB2}" srcOrd="7" destOrd="0" presId="urn:microsoft.com/office/officeart/2005/8/layout/hList7#1"/>
    <dgm:cxn modelId="{1988A0A8-244E-472F-B2F3-E9FCFD831C83}" type="presParOf" srcId="{615ADA80-4993-4D81-89B1-C9731D7FDB94}" destId="{D8A6A457-F94A-49B5-863B-95D158D3F8BB}" srcOrd="8" destOrd="0" presId="urn:microsoft.com/office/officeart/2005/8/layout/hList7#1"/>
    <dgm:cxn modelId="{E91B4DF6-702C-4FB1-8DC8-07BD0336D5AC}" type="presParOf" srcId="{D8A6A457-F94A-49B5-863B-95D158D3F8BB}" destId="{9B00B433-70A5-41B2-BD5F-DB6EE98AB0F0}" srcOrd="0" destOrd="0" presId="urn:microsoft.com/office/officeart/2005/8/layout/hList7#1"/>
    <dgm:cxn modelId="{DAEAEFEF-73CA-4D02-A1FE-57F5AA30E13C}" type="presParOf" srcId="{D8A6A457-F94A-49B5-863B-95D158D3F8BB}" destId="{45226529-9ED5-4189-8DEE-E12768C133CE}" srcOrd="1" destOrd="0" presId="urn:microsoft.com/office/officeart/2005/8/layout/hList7#1"/>
    <dgm:cxn modelId="{09DF3A34-38D8-4AD3-95D5-A5EB83F33966}" type="presParOf" srcId="{D8A6A457-F94A-49B5-863B-95D158D3F8BB}" destId="{45ED7DB4-CB79-47FB-8335-6FE4A3E0C9EF}" srcOrd="2" destOrd="0" presId="urn:microsoft.com/office/officeart/2005/8/layout/hList7#1"/>
    <dgm:cxn modelId="{7D348F2B-998E-4DF9-95A6-D84051EE2505}" type="presParOf" srcId="{D8A6A457-F94A-49B5-863B-95D158D3F8BB}" destId="{8A2D9BA1-1F97-414E-A83B-C030E899119F}" srcOrd="3" destOrd="0" presId="urn:microsoft.com/office/officeart/2005/8/layout/hList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AF2396-517D-4701-A8AB-B762E7727CA3}" type="datetimeFigureOut">
              <a:rPr lang="de-DE" smtClean="0"/>
              <a:pPr/>
              <a:t>13.10.2016</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BE4F24-F707-4B25-B582-B111D40A065E}" type="slidenum">
              <a:rPr lang="de-DE" smtClean="0"/>
              <a:pPr/>
              <a:t>‹#›</a:t>
            </a:fld>
            <a:endParaRPr lang="de-DE"/>
          </a:p>
        </p:txBody>
      </p:sp>
    </p:spTree>
    <p:extLst>
      <p:ext uri="{BB962C8B-B14F-4D97-AF65-F5344CB8AC3E}">
        <p14:creationId xmlns:p14="http://schemas.microsoft.com/office/powerpoint/2010/main" val="1896056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1DF052C0-91AF-4476-95F0-0B6F4DFDDD4C}" type="slidenum">
              <a:rPr lang="en-US" smtClean="0"/>
              <a:pPr/>
              <a:t>2</a:t>
            </a:fld>
            <a:endParaRPr lang="en-US"/>
          </a:p>
        </p:txBody>
      </p:sp>
    </p:spTree>
    <p:extLst>
      <p:ext uri="{BB962C8B-B14F-4D97-AF65-F5344CB8AC3E}">
        <p14:creationId xmlns:p14="http://schemas.microsoft.com/office/powerpoint/2010/main" val="695504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dirty="0" smtClean="0"/>
              <a:t>To stay competitive, every business should be concerned about how fast it can adjust to business model changes and how fast its processes and its supporting application landscape can adapt. </a:t>
            </a:r>
            <a:br>
              <a:rPr lang="en-US" sz="1200" dirty="0" smtClean="0"/>
            </a:br>
            <a:r>
              <a:rPr lang="en-US" sz="1200" dirty="0" smtClean="0"/>
              <a:t>Considering a business as the sum of its individual business processes is the first step to become as agile as needed. Effective changes to business operations require determining the best way to change these processes. Business agility depends on process agility. Business processes can work as an agility layer between corporate strategy and IT when they are nurtured sufficiently. Business Process Analysis supports companies in adding such an agility/process layer. Using ARIS, a customer gains transparency of what his business does and so becomes as flexible and agile as it is needed to stay competitive.</a:t>
            </a:r>
          </a:p>
          <a:p>
            <a:endParaRPr lang="en-US" sz="1200" dirty="0" smtClean="0"/>
          </a:p>
          <a:p>
            <a:endParaRPr lang="en-US" sz="1200" dirty="0"/>
          </a:p>
        </p:txBody>
      </p:sp>
      <p:sp>
        <p:nvSpPr>
          <p:cNvPr id="4" name="Foliennummernplatzhalter 3"/>
          <p:cNvSpPr>
            <a:spLocks noGrp="1"/>
          </p:cNvSpPr>
          <p:nvPr>
            <p:ph type="sldNum" sz="quarter" idx="10"/>
          </p:nvPr>
        </p:nvSpPr>
        <p:spPr/>
        <p:txBody>
          <a:bodyPr/>
          <a:lstStyle/>
          <a:p>
            <a:fld id="{1DF052C0-91AF-4476-95F0-0B6F4DFDDD4C}" type="slidenum">
              <a:rPr lang="de-DE" smtClean="0"/>
              <a:pPr/>
              <a:t>15</a:t>
            </a:fld>
            <a:endParaRPr lang="de-DE"/>
          </a:p>
        </p:txBody>
      </p:sp>
    </p:spTree>
    <p:extLst>
      <p:ext uri="{BB962C8B-B14F-4D97-AF65-F5344CB8AC3E}">
        <p14:creationId xmlns:p14="http://schemas.microsoft.com/office/powerpoint/2010/main" val="4255428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F052C0-91AF-4476-95F0-0B6F4DFDDD4C}" type="slidenum">
              <a:rPr lang="de-DE" smtClean="0"/>
              <a:pPr/>
              <a:t>17</a:t>
            </a:fld>
            <a:endParaRPr lang="de-DE"/>
          </a:p>
        </p:txBody>
      </p:sp>
    </p:spTree>
    <p:extLst>
      <p:ext uri="{BB962C8B-B14F-4D97-AF65-F5344CB8AC3E}">
        <p14:creationId xmlns:p14="http://schemas.microsoft.com/office/powerpoint/2010/main" val="1223834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1DF052C0-91AF-4476-95F0-0B6F4DFDDD4C}" type="slidenum">
              <a:rPr lang="en-US" smtClean="0"/>
              <a:pPr/>
              <a:t>18</a:t>
            </a:fld>
            <a:endParaRPr lang="en-US"/>
          </a:p>
        </p:txBody>
      </p:sp>
    </p:spTree>
    <p:extLst>
      <p:ext uri="{BB962C8B-B14F-4D97-AF65-F5344CB8AC3E}">
        <p14:creationId xmlns:p14="http://schemas.microsoft.com/office/powerpoint/2010/main" val="695504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1DF052C0-91AF-4476-95F0-0B6F4DFDDD4C}" type="slidenum">
              <a:rPr lang="en-US" smtClean="0"/>
              <a:pPr/>
              <a:t>19</a:t>
            </a:fld>
            <a:endParaRPr lang="en-US"/>
          </a:p>
        </p:txBody>
      </p:sp>
    </p:spTree>
    <p:extLst>
      <p:ext uri="{BB962C8B-B14F-4D97-AF65-F5344CB8AC3E}">
        <p14:creationId xmlns:p14="http://schemas.microsoft.com/office/powerpoint/2010/main" val="695504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defRPr/>
            </a:pPr>
            <a:endParaRPr lang="de-DE" dirty="0"/>
          </a:p>
        </p:txBody>
      </p:sp>
      <p:sp>
        <p:nvSpPr>
          <p:cNvPr id="4" name="Foliennummernplatzhalter 3"/>
          <p:cNvSpPr>
            <a:spLocks noGrp="1"/>
          </p:cNvSpPr>
          <p:nvPr>
            <p:ph type="sldNum" sz="quarter" idx="10"/>
          </p:nvPr>
        </p:nvSpPr>
        <p:spPr/>
        <p:txBody>
          <a:bodyPr/>
          <a:lstStyle/>
          <a:p>
            <a:fld id="{1DF052C0-91AF-4476-95F0-0B6F4DFDDD4C}" type="slidenum">
              <a:rPr lang="de-DE" smtClean="0"/>
              <a:pPr/>
              <a:t>20</a:t>
            </a:fld>
            <a:endParaRPr lang="de-DE"/>
          </a:p>
        </p:txBody>
      </p:sp>
    </p:spTree>
    <p:extLst>
      <p:ext uri="{BB962C8B-B14F-4D97-AF65-F5344CB8AC3E}">
        <p14:creationId xmlns:p14="http://schemas.microsoft.com/office/powerpoint/2010/main" val="4255428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F052C0-91AF-4476-95F0-0B6F4DFDDD4C}" type="slidenum">
              <a:rPr lang="de-DE" smtClean="0"/>
              <a:pPr/>
              <a:t>21</a:t>
            </a:fld>
            <a:endParaRPr lang="de-DE"/>
          </a:p>
        </p:txBody>
      </p:sp>
    </p:spTree>
    <p:extLst>
      <p:ext uri="{BB962C8B-B14F-4D97-AF65-F5344CB8AC3E}">
        <p14:creationId xmlns:p14="http://schemas.microsoft.com/office/powerpoint/2010/main" val="2559006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pPr>
              <a:defRPr/>
            </a:pPr>
            <a:fld id="{3D7F333D-BC83-406C-B248-15BCD711A3B0}" type="slidenum">
              <a:rPr lang="en-US" smtClean="0"/>
              <a:pPr>
                <a:defRPr/>
              </a:pPr>
              <a:t>22</a:t>
            </a:fld>
            <a:endParaRPr lang="en-US"/>
          </a:p>
        </p:txBody>
      </p:sp>
    </p:spTree>
    <p:extLst>
      <p:ext uri="{BB962C8B-B14F-4D97-AF65-F5344CB8AC3E}">
        <p14:creationId xmlns:p14="http://schemas.microsoft.com/office/powerpoint/2010/main" val="977318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1DF052C0-91AF-4476-95F0-0B6F4DFDDD4C}" type="slidenum">
              <a:rPr lang="en-US" smtClean="0"/>
              <a:pPr/>
              <a:t>23</a:t>
            </a:fld>
            <a:endParaRPr lang="en-US"/>
          </a:p>
        </p:txBody>
      </p:sp>
    </p:spTree>
    <p:extLst>
      <p:ext uri="{BB962C8B-B14F-4D97-AF65-F5344CB8AC3E}">
        <p14:creationId xmlns:p14="http://schemas.microsoft.com/office/powerpoint/2010/main" val="695504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1DF052C0-91AF-4476-95F0-0B6F4DFDDD4C}" type="slidenum">
              <a:rPr lang="en-US" smtClean="0"/>
              <a:pPr/>
              <a:t>24</a:t>
            </a:fld>
            <a:endParaRPr lang="en-US"/>
          </a:p>
        </p:txBody>
      </p:sp>
    </p:spTree>
    <p:extLst>
      <p:ext uri="{BB962C8B-B14F-4D97-AF65-F5344CB8AC3E}">
        <p14:creationId xmlns:p14="http://schemas.microsoft.com/office/powerpoint/2010/main" val="695504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52000" lvl="0" indent="-252000">
              <a:spcBef>
                <a:spcPts val="200"/>
              </a:spcBef>
              <a:spcAft>
                <a:spcPts val="200"/>
              </a:spcAft>
              <a:buClr>
                <a:schemeClr val="accent2"/>
              </a:buClr>
              <a:buFont typeface="Trebuchet MS" pitchFamily="34" charset="0"/>
              <a:buChar char="●"/>
            </a:pPr>
            <a:r>
              <a:rPr lang="en-US" sz="1200" dirty="0" smtClean="0"/>
              <a:t>Management cockpits to gain better insights and to provide situation awareness</a:t>
            </a:r>
          </a:p>
          <a:p>
            <a:pPr marL="252000" lvl="0" indent="-252000">
              <a:spcBef>
                <a:spcPts val="200"/>
              </a:spcBef>
              <a:spcAft>
                <a:spcPts val="200"/>
              </a:spcAft>
              <a:buClr>
                <a:schemeClr val="accent2"/>
              </a:buClr>
              <a:buFont typeface="Trebuchet MS" pitchFamily="34" charset="0"/>
              <a:buChar char="●"/>
            </a:pPr>
            <a:r>
              <a:rPr lang="en-US" sz="1200" dirty="0" smtClean="0"/>
              <a:t>Powerful process analysis and monitoring capabilities to measure corporate success</a:t>
            </a:r>
          </a:p>
          <a:p>
            <a:pPr marL="252000" lvl="0" indent="-252000">
              <a:spcBef>
                <a:spcPts val="200"/>
              </a:spcBef>
              <a:spcAft>
                <a:spcPts val="200"/>
              </a:spcAft>
              <a:buClr>
                <a:schemeClr val="accent2"/>
              </a:buClr>
              <a:buFont typeface="Trebuchet MS" pitchFamily="34" charset="0"/>
              <a:buChar char="●"/>
            </a:pPr>
            <a:r>
              <a:rPr lang="en-US" sz="1200" dirty="0" smtClean="0"/>
              <a:t>Real-time, holistic view on what is happening right now to act immediately</a:t>
            </a:r>
          </a:p>
          <a:p>
            <a:pPr marL="252000" lvl="0" indent="-252000">
              <a:spcBef>
                <a:spcPts val="200"/>
              </a:spcBef>
              <a:spcAft>
                <a:spcPts val="200"/>
              </a:spcAft>
              <a:buClr>
                <a:schemeClr val="accent2"/>
              </a:buClr>
              <a:buFont typeface="Trebuchet MS" pitchFamily="34" charset="0"/>
              <a:buChar char="●"/>
            </a:pPr>
            <a:r>
              <a:rPr lang="en-US" sz="1200" dirty="0" smtClean="0"/>
              <a:t>Combination of historical and real-time analysis to compute continuous forecasts or detect abnormal behavior</a:t>
            </a:r>
          </a:p>
          <a:p>
            <a:pPr>
              <a:defRPr/>
            </a:pPr>
            <a:endParaRPr lang="de-DE" dirty="0" smtClean="0"/>
          </a:p>
          <a:p>
            <a:pPr>
              <a:defRPr/>
            </a:pPr>
            <a:endParaRPr lang="de-DE" dirty="0" smtClean="0"/>
          </a:p>
          <a:p>
            <a:pPr>
              <a:defRPr/>
            </a:pPr>
            <a:r>
              <a:rPr lang="de-DE" dirty="0" smtClean="0"/>
              <a:t>Find</a:t>
            </a:r>
            <a:r>
              <a:rPr lang="de-DE" baseline="0" dirty="0" smtClean="0"/>
              <a:t> </a:t>
            </a:r>
            <a:r>
              <a:rPr lang="de-DE" baseline="0" dirty="0" err="1" smtClean="0"/>
              <a:t>more</a:t>
            </a:r>
            <a:r>
              <a:rPr lang="de-DE" baseline="0" dirty="0" smtClean="0"/>
              <a:t> </a:t>
            </a:r>
            <a:r>
              <a:rPr lang="de-DE" baseline="0" dirty="0" err="1" smtClean="0"/>
              <a:t>information</a:t>
            </a:r>
            <a:r>
              <a:rPr lang="de-DE" baseline="0" dirty="0" smtClean="0"/>
              <a:t> </a:t>
            </a:r>
            <a:r>
              <a:rPr lang="de-DE" baseline="0" dirty="0" err="1" smtClean="0"/>
              <a:t>about</a:t>
            </a:r>
            <a:r>
              <a:rPr lang="de-DE" baseline="0" dirty="0" smtClean="0"/>
              <a:t> </a:t>
            </a:r>
            <a:r>
              <a:rPr lang="de-DE" baseline="0" dirty="0" err="1" smtClean="0"/>
              <a:t>this</a:t>
            </a:r>
            <a:r>
              <a:rPr lang="de-DE" baseline="0" dirty="0" smtClean="0"/>
              <a:t> Business </a:t>
            </a:r>
            <a:r>
              <a:rPr lang="de-DE" baseline="0" dirty="0" err="1" smtClean="0"/>
              <a:t>value</a:t>
            </a:r>
            <a:r>
              <a:rPr lang="de-DE" baseline="0" dirty="0" smtClean="0"/>
              <a:t> on </a:t>
            </a:r>
            <a:r>
              <a:rPr lang="de-DE" baseline="0" dirty="0" err="1" smtClean="0"/>
              <a:t>the</a:t>
            </a:r>
            <a:r>
              <a:rPr lang="de-DE" baseline="0" dirty="0" smtClean="0"/>
              <a:t> </a:t>
            </a:r>
            <a:r>
              <a:rPr lang="de-DE" baseline="0" dirty="0" err="1" smtClean="0"/>
              <a:t>Process</a:t>
            </a:r>
            <a:r>
              <a:rPr lang="de-DE" baseline="0" dirty="0" smtClean="0"/>
              <a:t> </a:t>
            </a:r>
            <a:r>
              <a:rPr lang="de-DE" baseline="0" dirty="0" err="1" smtClean="0"/>
              <a:t>Intelligence</a:t>
            </a:r>
            <a:r>
              <a:rPr lang="de-DE" baseline="0" dirty="0" smtClean="0"/>
              <a:t> </a:t>
            </a:r>
            <a:r>
              <a:rPr lang="de-DE" baseline="0" dirty="0" err="1" smtClean="0"/>
              <a:t>solution</a:t>
            </a:r>
            <a:r>
              <a:rPr lang="de-DE" baseline="0" dirty="0" smtClean="0"/>
              <a:t> </a:t>
            </a:r>
            <a:r>
              <a:rPr lang="de-DE" baseline="0" dirty="0" err="1" smtClean="0"/>
              <a:t>Microsite</a:t>
            </a:r>
            <a:r>
              <a:rPr lang="de-DE" baseline="0" dirty="0" smtClean="0"/>
              <a:t>:</a:t>
            </a:r>
          </a:p>
          <a:p>
            <a:pPr>
              <a:defRPr/>
            </a:pPr>
            <a:endParaRPr lang="de-DE" baseline="0" dirty="0" smtClean="0"/>
          </a:p>
          <a:p>
            <a:pPr>
              <a:defRPr/>
            </a:pPr>
            <a:r>
              <a:rPr lang="de-DE" dirty="0" smtClean="0"/>
              <a:t>http://solutions.softwareag.com/en/Improve-decision-making/183827.html</a:t>
            </a:r>
          </a:p>
          <a:p>
            <a:pPr>
              <a:defRPr/>
            </a:pPr>
            <a:endParaRPr lang="de-DE" dirty="0"/>
          </a:p>
        </p:txBody>
      </p:sp>
      <p:sp>
        <p:nvSpPr>
          <p:cNvPr id="4" name="Foliennummernplatzhalter 3"/>
          <p:cNvSpPr>
            <a:spLocks noGrp="1"/>
          </p:cNvSpPr>
          <p:nvPr>
            <p:ph type="sldNum" sz="quarter" idx="10"/>
          </p:nvPr>
        </p:nvSpPr>
        <p:spPr/>
        <p:txBody>
          <a:bodyPr/>
          <a:lstStyle/>
          <a:p>
            <a:fld id="{1DF052C0-91AF-4476-95F0-0B6F4DFDDD4C}" type="slidenum">
              <a:rPr lang="de-DE" smtClean="0"/>
              <a:pPr/>
              <a:t>25</a:t>
            </a:fld>
            <a:endParaRPr lang="de-DE"/>
          </a:p>
        </p:txBody>
      </p:sp>
    </p:spTree>
    <p:extLst>
      <p:ext uri="{BB962C8B-B14F-4D97-AF65-F5344CB8AC3E}">
        <p14:creationId xmlns:p14="http://schemas.microsoft.com/office/powerpoint/2010/main" val="4255428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1DF052C0-91AF-4476-95F0-0B6F4DFDDD4C}" type="slidenum">
              <a:rPr lang="en-US" smtClean="0"/>
              <a:pPr/>
              <a:t>3</a:t>
            </a:fld>
            <a:endParaRPr lang="en-US"/>
          </a:p>
        </p:txBody>
      </p:sp>
    </p:spTree>
    <p:extLst>
      <p:ext uri="{BB962C8B-B14F-4D97-AF65-F5344CB8AC3E}">
        <p14:creationId xmlns:p14="http://schemas.microsoft.com/office/powerpoint/2010/main" val="695504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dirty="0" smtClean="0"/>
              <a:t>To stay competitive, every business should be concerned about how fast it can adjust to business model changes and how fast its processes and its supporting application landscape can adapt. </a:t>
            </a:r>
            <a:br>
              <a:rPr lang="en-US" sz="1200" dirty="0" smtClean="0"/>
            </a:br>
            <a:r>
              <a:rPr lang="en-US" sz="1200" dirty="0" smtClean="0"/>
              <a:t>Considering a business as the sum of its individual business processes is the first step to become as agile as needed. Effective changes to business operations require determining the best way to change these processes. Business agility depends on process agility. Business processes can work as an agility layer between corporate strategy and IT when they are nurtured sufficiently. Business Process Analysis supports companies in adding such an agility/process layer. Using ARIS, a customer gains transparency of what his business does and so becomes as flexible and agile as it is needed to stay competitive.</a:t>
            </a:r>
          </a:p>
          <a:p>
            <a:endParaRPr lang="en-US" sz="1200" dirty="0" smtClean="0"/>
          </a:p>
          <a:p>
            <a:endParaRPr lang="en-US" sz="1200" dirty="0"/>
          </a:p>
        </p:txBody>
      </p:sp>
      <p:sp>
        <p:nvSpPr>
          <p:cNvPr id="4" name="Foliennummernplatzhalter 3"/>
          <p:cNvSpPr>
            <a:spLocks noGrp="1"/>
          </p:cNvSpPr>
          <p:nvPr>
            <p:ph type="sldNum" sz="quarter" idx="10"/>
          </p:nvPr>
        </p:nvSpPr>
        <p:spPr/>
        <p:txBody>
          <a:bodyPr/>
          <a:lstStyle/>
          <a:p>
            <a:fld id="{1DF052C0-91AF-4476-95F0-0B6F4DFDDD4C}" type="slidenum">
              <a:rPr lang="de-DE" smtClean="0"/>
              <a:pPr/>
              <a:t>26</a:t>
            </a:fld>
            <a:endParaRPr lang="de-DE"/>
          </a:p>
        </p:txBody>
      </p:sp>
    </p:spTree>
    <p:extLst>
      <p:ext uri="{BB962C8B-B14F-4D97-AF65-F5344CB8AC3E}">
        <p14:creationId xmlns:p14="http://schemas.microsoft.com/office/powerpoint/2010/main" val="4255428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1 </a:t>
            </a:r>
            <a:r>
              <a:rPr lang="de-DE" dirty="0" err="1"/>
              <a:t>slide</a:t>
            </a:r>
            <a:r>
              <a:rPr lang="de-DE" dirty="0"/>
              <a:t> per </a:t>
            </a:r>
            <a:r>
              <a:rPr lang="de-DE" dirty="0" err="1"/>
              <a:t>capability</a:t>
            </a:r>
            <a:endParaRPr lang="de-DE" dirty="0"/>
          </a:p>
          <a:p>
            <a:endParaRPr lang="de-DE" dirty="0"/>
          </a:p>
        </p:txBody>
      </p:sp>
      <p:sp>
        <p:nvSpPr>
          <p:cNvPr id="4" name="Foliennummernplatzhalter 3"/>
          <p:cNvSpPr>
            <a:spLocks noGrp="1"/>
          </p:cNvSpPr>
          <p:nvPr>
            <p:ph type="sldNum" sz="quarter" idx="10"/>
          </p:nvPr>
        </p:nvSpPr>
        <p:spPr/>
        <p:txBody>
          <a:bodyPr/>
          <a:lstStyle/>
          <a:p>
            <a:fld id="{1DF052C0-91AF-4476-95F0-0B6F4DFDDD4C}" type="slidenum">
              <a:rPr lang="de-DE" smtClean="0"/>
              <a:pPr/>
              <a:t>27</a:t>
            </a:fld>
            <a:endParaRPr lang="de-DE"/>
          </a:p>
        </p:txBody>
      </p:sp>
    </p:spTree>
    <p:extLst>
      <p:ext uri="{BB962C8B-B14F-4D97-AF65-F5344CB8AC3E}">
        <p14:creationId xmlns:p14="http://schemas.microsoft.com/office/powerpoint/2010/main" val="1223834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F052C0-91AF-4476-95F0-0B6F4DFDDD4C}" type="slidenum">
              <a:rPr lang="de-DE" smtClean="0"/>
              <a:pPr/>
              <a:t>28</a:t>
            </a:fld>
            <a:endParaRPr lang="de-DE"/>
          </a:p>
        </p:txBody>
      </p:sp>
    </p:spTree>
    <p:extLst>
      <p:ext uri="{BB962C8B-B14F-4D97-AF65-F5344CB8AC3E}">
        <p14:creationId xmlns:p14="http://schemas.microsoft.com/office/powerpoint/2010/main" val="1223834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1DF052C0-91AF-4476-95F0-0B6F4DFDDD4C}" type="slidenum">
              <a:rPr lang="en-US" smtClean="0"/>
              <a:pPr/>
              <a:t>29</a:t>
            </a:fld>
            <a:endParaRPr lang="en-US"/>
          </a:p>
        </p:txBody>
      </p:sp>
    </p:spTree>
    <p:extLst>
      <p:ext uri="{BB962C8B-B14F-4D97-AF65-F5344CB8AC3E}">
        <p14:creationId xmlns:p14="http://schemas.microsoft.com/office/powerpoint/2010/main" val="695504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1DF052C0-91AF-4476-95F0-0B6F4DFDDD4C}" type="slidenum">
              <a:rPr lang="en-US" smtClean="0"/>
              <a:pPr/>
              <a:t>34</a:t>
            </a:fld>
            <a:endParaRPr lang="en-US"/>
          </a:p>
        </p:txBody>
      </p:sp>
    </p:spTree>
    <p:extLst>
      <p:ext uri="{BB962C8B-B14F-4D97-AF65-F5344CB8AC3E}">
        <p14:creationId xmlns:p14="http://schemas.microsoft.com/office/powerpoint/2010/main" val="695504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1 </a:t>
            </a:r>
            <a:r>
              <a:rPr lang="de-DE" dirty="0" err="1"/>
              <a:t>slide</a:t>
            </a:r>
            <a:r>
              <a:rPr lang="de-DE" dirty="0"/>
              <a:t> per </a:t>
            </a:r>
            <a:r>
              <a:rPr lang="de-DE" dirty="0" err="1"/>
              <a:t>capability</a:t>
            </a:r>
            <a:endParaRPr lang="de-DE" dirty="0"/>
          </a:p>
          <a:p>
            <a:endParaRPr lang="de-DE" dirty="0"/>
          </a:p>
        </p:txBody>
      </p:sp>
      <p:sp>
        <p:nvSpPr>
          <p:cNvPr id="4" name="Foliennummernplatzhalter 3"/>
          <p:cNvSpPr>
            <a:spLocks noGrp="1"/>
          </p:cNvSpPr>
          <p:nvPr>
            <p:ph type="sldNum" sz="quarter" idx="10"/>
          </p:nvPr>
        </p:nvSpPr>
        <p:spPr/>
        <p:txBody>
          <a:bodyPr/>
          <a:lstStyle/>
          <a:p>
            <a:fld id="{1DF052C0-91AF-4476-95F0-0B6F4DFDDD4C}" type="slidenum">
              <a:rPr lang="de-DE" smtClean="0"/>
              <a:pPr/>
              <a:t>35</a:t>
            </a:fld>
            <a:endParaRPr lang="de-DE"/>
          </a:p>
        </p:txBody>
      </p:sp>
    </p:spTree>
    <p:extLst>
      <p:ext uri="{BB962C8B-B14F-4D97-AF65-F5344CB8AC3E}">
        <p14:creationId xmlns:p14="http://schemas.microsoft.com/office/powerpoint/2010/main" val="1223834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F052C0-91AF-4476-95F0-0B6F4DFDDD4C}" type="slidenum">
              <a:rPr lang="de-DE" smtClean="0"/>
              <a:pPr/>
              <a:t>36</a:t>
            </a:fld>
            <a:endParaRPr lang="de-DE"/>
          </a:p>
        </p:txBody>
      </p:sp>
    </p:spTree>
    <p:extLst>
      <p:ext uri="{BB962C8B-B14F-4D97-AF65-F5344CB8AC3E}">
        <p14:creationId xmlns:p14="http://schemas.microsoft.com/office/powerpoint/2010/main" val="1223834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7F333D-BC83-406C-B248-15BCD711A3B0}" type="slidenum">
              <a:rPr lang="en-US" smtClean="0"/>
              <a:pPr>
                <a:defRPr/>
              </a:pPr>
              <a:t>37</a:t>
            </a:fld>
            <a:endParaRPr lang="en-US"/>
          </a:p>
        </p:txBody>
      </p:sp>
    </p:spTree>
    <p:extLst>
      <p:ext uri="{BB962C8B-B14F-4D97-AF65-F5344CB8AC3E}">
        <p14:creationId xmlns:p14="http://schemas.microsoft.com/office/powerpoint/2010/main" val="3293190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1DF052C0-91AF-4476-95F0-0B6F4DFDDD4C}" type="slidenum">
              <a:rPr lang="en-US" smtClean="0"/>
              <a:pPr/>
              <a:t>38</a:t>
            </a:fld>
            <a:endParaRPr lang="en-US"/>
          </a:p>
        </p:txBody>
      </p:sp>
    </p:spTree>
    <p:extLst>
      <p:ext uri="{BB962C8B-B14F-4D97-AF65-F5344CB8AC3E}">
        <p14:creationId xmlns:p14="http://schemas.microsoft.com/office/powerpoint/2010/main" val="695504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1DF052C0-91AF-4476-95F0-0B6F4DFDDD4C}" type="slidenum">
              <a:rPr lang="en-US" smtClean="0"/>
              <a:pPr/>
              <a:t>39</a:t>
            </a:fld>
            <a:endParaRPr lang="en-US"/>
          </a:p>
        </p:txBody>
      </p:sp>
    </p:spTree>
    <p:extLst>
      <p:ext uri="{BB962C8B-B14F-4D97-AF65-F5344CB8AC3E}">
        <p14:creationId xmlns:p14="http://schemas.microsoft.com/office/powerpoint/2010/main" val="695504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1DF052C0-91AF-4476-95F0-0B6F4DFDDD4C}" type="slidenum">
              <a:rPr lang="en-US" smtClean="0"/>
              <a:pPr/>
              <a:t>4</a:t>
            </a:fld>
            <a:endParaRPr lang="en-US"/>
          </a:p>
        </p:txBody>
      </p:sp>
    </p:spTree>
    <p:extLst>
      <p:ext uri="{BB962C8B-B14F-4D97-AF65-F5344CB8AC3E}">
        <p14:creationId xmlns:p14="http://schemas.microsoft.com/office/powerpoint/2010/main" val="695504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en-US" dirty="0" smtClean="0"/>
              <a:t>The strategic orientation of the application system landscape, the associated coordination and standardization, and the control of IT budgets based on it require that the entire IT landscape be highly transparent. It is just that, however, that causes most IT organizations to face major challenges, because IT at many companies is experiencing uncontrolled growth. </a:t>
            </a:r>
            <a:br>
              <a:rPr lang="en-US" dirty="0" smtClean="0"/>
            </a:br>
            <a:r>
              <a:rPr lang="en-US" dirty="0" smtClean="0"/>
              <a:t/>
            </a:r>
            <a:br>
              <a:rPr lang="en-US" dirty="0" smtClean="0"/>
            </a:br>
            <a:r>
              <a:rPr lang="en-US" dirty="0" smtClean="0"/>
              <a:t>Over the years, various—often complicated—IT infrastructures for hardware and software have been created with numerous interfaces and differences in systems. Mergers and acquisitions have contributed to the complexity as well. Especially in large-scale enterprises, the organizational separation of IT along similar lines as various supported business areas is a factor. The resulting heterogeneous information management, the often redundant data storage, and the lack of transparency between IT strategy and operations throw a monkey wrench into the works of an IT organization. </a:t>
            </a:r>
          </a:p>
          <a:p>
            <a:r>
              <a:rPr lang="en-US" dirty="0" smtClean="0">
                <a:effectLst/>
              </a:rPr>
              <a:t>Enterprise Architecture Management provides the tools and methodologies to drive and improve the transparency of IT and its integration with the business. Transparency is the foundation of a successful Enterprise Architecture and, at the same time, the biggest challenge. </a:t>
            </a:r>
          </a:p>
          <a:p>
            <a:pPr>
              <a:defRPr/>
            </a:pPr>
            <a:endParaRPr lang="de-DE" dirty="0"/>
          </a:p>
        </p:txBody>
      </p:sp>
      <p:sp>
        <p:nvSpPr>
          <p:cNvPr id="4" name="Foliennummernplatzhalter 3"/>
          <p:cNvSpPr>
            <a:spLocks noGrp="1"/>
          </p:cNvSpPr>
          <p:nvPr>
            <p:ph type="sldNum" sz="quarter" idx="10"/>
          </p:nvPr>
        </p:nvSpPr>
        <p:spPr/>
        <p:txBody>
          <a:bodyPr/>
          <a:lstStyle/>
          <a:p>
            <a:fld id="{1DF052C0-91AF-4476-95F0-0B6F4DFDDD4C}" type="slidenum">
              <a:rPr lang="de-DE" smtClean="0"/>
              <a:pPr/>
              <a:t>40</a:t>
            </a:fld>
            <a:endParaRPr lang="de-DE"/>
          </a:p>
        </p:txBody>
      </p:sp>
    </p:spTree>
    <p:extLst>
      <p:ext uri="{BB962C8B-B14F-4D97-AF65-F5344CB8AC3E}">
        <p14:creationId xmlns:p14="http://schemas.microsoft.com/office/powerpoint/2010/main" val="4255428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1DF052C0-91AF-4476-95F0-0B6F4DFDDD4C}" type="slidenum">
              <a:rPr lang="en-US" smtClean="0"/>
              <a:pPr/>
              <a:t>42</a:t>
            </a:fld>
            <a:endParaRPr lang="en-US"/>
          </a:p>
        </p:txBody>
      </p:sp>
    </p:spTree>
    <p:extLst>
      <p:ext uri="{BB962C8B-B14F-4D97-AF65-F5344CB8AC3E}">
        <p14:creationId xmlns:p14="http://schemas.microsoft.com/office/powerpoint/2010/main" val="695504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dirty="0" smtClean="0"/>
              <a:t>To stay competitive, every business should be concerned about how fast it can adjust to business model changes and how fast its processes and its supporting application landscape can adapt. </a:t>
            </a:r>
            <a:br>
              <a:rPr lang="en-US" sz="1200" dirty="0" smtClean="0"/>
            </a:br>
            <a:r>
              <a:rPr lang="en-US" sz="1200" dirty="0" smtClean="0"/>
              <a:t>Considering a business as the sum of its individual business processes is the first step to become as agile as needed. Effective changes to business operations require determining the best way to change these processes. Business agility depends on process agility. Business processes can work as an agility layer between corporate strategy and IT when they are nurtured sufficiently. Business Process Analysis supports companies in adding such an agility/process layer. Using ARIS, a customer gains transparency of what his business does and so becomes as flexible and agile as it is needed to stay competitive.</a:t>
            </a:r>
          </a:p>
          <a:p>
            <a:endParaRPr lang="en-US" sz="1200" dirty="0" smtClean="0"/>
          </a:p>
          <a:p>
            <a:endParaRPr lang="en-US" sz="1200" dirty="0"/>
          </a:p>
        </p:txBody>
      </p:sp>
      <p:sp>
        <p:nvSpPr>
          <p:cNvPr id="4" name="Foliennummernplatzhalter 3"/>
          <p:cNvSpPr>
            <a:spLocks noGrp="1"/>
          </p:cNvSpPr>
          <p:nvPr>
            <p:ph type="sldNum" sz="quarter" idx="10"/>
          </p:nvPr>
        </p:nvSpPr>
        <p:spPr/>
        <p:txBody>
          <a:bodyPr/>
          <a:lstStyle/>
          <a:p>
            <a:fld id="{1DF052C0-91AF-4476-95F0-0B6F4DFDDD4C}" type="slidenum">
              <a:rPr lang="de-DE" smtClean="0"/>
              <a:pPr/>
              <a:t>5</a:t>
            </a:fld>
            <a:endParaRPr lang="de-DE"/>
          </a:p>
        </p:txBody>
      </p:sp>
    </p:spTree>
    <p:extLst>
      <p:ext uri="{BB962C8B-B14F-4D97-AF65-F5344CB8AC3E}">
        <p14:creationId xmlns:p14="http://schemas.microsoft.com/office/powerpoint/2010/main" val="4255428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1 </a:t>
            </a:r>
            <a:r>
              <a:rPr lang="de-DE" dirty="0" err="1"/>
              <a:t>slide</a:t>
            </a:r>
            <a:r>
              <a:rPr lang="de-DE" dirty="0"/>
              <a:t> per </a:t>
            </a:r>
            <a:r>
              <a:rPr lang="de-DE" dirty="0" err="1"/>
              <a:t>capability</a:t>
            </a:r>
            <a:endParaRPr lang="de-DE" dirty="0"/>
          </a:p>
          <a:p>
            <a:endParaRPr lang="de-DE" dirty="0"/>
          </a:p>
        </p:txBody>
      </p:sp>
      <p:sp>
        <p:nvSpPr>
          <p:cNvPr id="4" name="Foliennummernplatzhalter 3"/>
          <p:cNvSpPr>
            <a:spLocks noGrp="1"/>
          </p:cNvSpPr>
          <p:nvPr>
            <p:ph type="sldNum" sz="quarter" idx="10"/>
          </p:nvPr>
        </p:nvSpPr>
        <p:spPr/>
        <p:txBody>
          <a:bodyPr/>
          <a:lstStyle/>
          <a:p>
            <a:fld id="{1DF052C0-91AF-4476-95F0-0B6F4DFDDD4C}" type="slidenum">
              <a:rPr lang="de-DE" smtClean="0"/>
              <a:pPr/>
              <a:t>6</a:t>
            </a:fld>
            <a:endParaRPr lang="de-DE"/>
          </a:p>
        </p:txBody>
      </p:sp>
    </p:spTree>
    <p:extLst>
      <p:ext uri="{BB962C8B-B14F-4D97-AF65-F5344CB8AC3E}">
        <p14:creationId xmlns:p14="http://schemas.microsoft.com/office/powerpoint/2010/main" val="1223834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DF052C0-91AF-4476-95F0-0B6F4DFDDD4C}" type="slidenum">
              <a:rPr lang="de-DE" smtClean="0"/>
              <a:pPr/>
              <a:t>7</a:t>
            </a:fld>
            <a:endParaRPr lang="de-DE"/>
          </a:p>
        </p:txBody>
      </p:sp>
    </p:spTree>
    <p:extLst>
      <p:ext uri="{BB962C8B-B14F-4D97-AF65-F5344CB8AC3E}">
        <p14:creationId xmlns:p14="http://schemas.microsoft.com/office/powerpoint/2010/main" val="1223834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1DF052C0-91AF-4476-95F0-0B6F4DFDDD4C}" type="slidenum">
              <a:rPr lang="en-US" smtClean="0"/>
              <a:pPr/>
              <a:t>8</a:t>
            </a:fld>
            <a:endParaRPr lang="en-US"/>
          </a:p>
        </p:txBody>
      </p:sp>
    </p:spTree>
    <p:extLst>
      <p:ext uri="{BB962C8B-B14F-4D97-AF65-F5344CB8AC3E}">
        <p14:creationId xmlns:p14="http://schemas.microsoft.com/office/powerpoint/2010/main" val="695504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1DF052C0-91AF-4476-95F0-0B6F4DFDDD4C}" type="slidenum">
              <a:rPr lang="en-US" smtClean="0"/>
              <a:pPr/>
              <a:t>13</a:t>
            </a:fld>
            <a:endParaRPr lang="en-US"/>
          </a:p>
        </p:txBody>
      </p:sp>
    </p:spTree>
    <p:extLst>
      <p:ext uri="{BB962C8B-B14F-4D97-AF65-F5344CB8AC3E}">
        <p14:creationId xmlns:p14="http://schemas.microsoft.com/office/powerpoint/2010/main" val="695504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Risk Management </a:t>
            </a:r>
          </a:p>
          <a:p>
            <a:r>
              <a:rPr lang="en-US" b="1" dirty="0" smtClean="0"/>
              <a:t>Protect your business from devastating risks</a:t>
            </a:r>
          </a:p>
          <a:p>
            <a:r>
              <a:rPr lang="en-US" dirty="0" smtClean="0"/>
              <a:t>Risk management is a key reason to use our GRC platform. You need to be able to identify the risks of not meeting company objectives to avoid missing revenue and performance targets as well as incidents that create direct losses or legal problems.</a:t>
            </a:r>
          </a:p>
          <a:p>
            <a:r>
              <a:rPr lang="en-US" dirty="0" smtClean="0"/>
              <a:t>Using our platform, you can:</a:t>
            </a:r>
          </a:p>
          <a:p>
            <a:r>
              <a:rPr lang="en-US" dirty="0" smtClean="0"/>
              <a:t>- Optimize business processes by identifying risks within them</a:t>
            </a:r>
          </a:p>
          <a:p>
            <a:r>
              <a:rPr lang="en-US" dirty="0" smtClean="0"/>
              <a:t>- Define the right controls to mitigate risks and install effective measures to reduce their consequences if they occur</a:t>
            </a:r>
          </a:p>
          <a:p>
            <a:r>
              <a:rPr lang="en-US" dirty="0" smtClean="0"/>
              <a:t>- Create transparency by mapping risks to business processes—analyze WHAT can happen and with WHAT PROBABILITY to define risk impact</a:t>
            </a:r>
          </a:p>
          <a:p>
            <a:r>
              <a:rPr lang="en-US" dirty="0" smtClean="0"/>
              <a:t>- Simplify with a common approach to control testing and risk assessment since all information is stored in a single repository</a:t>
            </a:r>
          </a:p>
          <a:p>
            <a:r>
              <a:rPr lang="en-US" dirty="0" smtClean="0"/>
              <a:t>-</a:t>
            </a:r>
            <a:r>
              <a:rPr lang="en-US" baseline="0" dirty="0" smtClean="0"/>
              <a:t> </a:t>
            </a:r>
            <a:r>
              <a:rPr lang="en-US" dirty="0" smtClean="0"/>
              <a:t>Gain insight into ownership of risks and controls</a:t>
            </a:r>
          </a:p>
          <a:p>
            <a:r>
              <a:rPr lang="en-US" dirty="0" smtClean="0"/>
              <a:t>- Use heat maps and bow tie methodology to visualize and analyze your risk status</a:t>
            </a:r>
          </a:p>
          <a:p>
            <a:r>
              <a:rPr lang="en-US" dirty="0" smtClean="0"/>
              <a:t>- Simulate risk events along business-process chains to determine risk probabilities and damage distributions</a:t>
            </a:r>
          </a:p>
          <a:p>
            <a:r>
              <a:rPr lang="en-US" dirty="0" smtClean="0"/>
              <a:t>Make decisions based on the facts with the intelligence you need on risk and controls. Get a better overview of your business.</a:t>
            </a:r>
          </a:p>
          <a:p>
            <a:endParaRPr lang="de-DE" dirty="0"/>
          </a:p>
        </p:txBody>
      </p:sp>
      <p:sp>
        <p:nvSpPr>
          <p:cNvPr id="4" name="Foliennummernplatzhalter 3"/>
          <p:cNvSpPr>
            <a:spLocks noGrp="1"/>
          </p:cNvSpPr>
          <p:nvPr>
            <p:ph type="sldNum" sz="quarter" idx="10"/>
          </p:nvPr>
        </p:nvSpPr>
        <p:spPr/>
        <p:txBody>
          <a:bodyPr/>
          <a:lstStyle/>
          <a:p>
            <a:fld id="{1DF052C0-91AF-4476-95F0-0B6F4DFDDD4C}" type="slidenum">
              <a:rPr lang="de-DE" smtClean="0"/>
              <a:pPr/>
              <a:t>14</a:t>
            </a:fld>
            <a:endParaRPr lang="de-DE"/>
          </a:p>
        </p:txBody>
      </p:sp>
    </p:spTree>
    <p:extLst>
      <p:ext uri="{BB962C8B-B14F-4D97-AF65-F5344CB8AC3E}">
        <p14:creationId xmlns:p14="http://schemas.microsoft.com/office/powerpoint/2010/main" val="2559006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AG - 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500063" y="708660"/>
            <a:ext cx="833278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smtClean="0"/>
              <a:t>Titelmasterformat durch Klicken bearbeiten</a:t>
            </a:r>
            <a:endParaRPr lang="en-US" dirty="0" smtClean="0"/>
          </a:p>
        </p:txBody>
      </p:sp>
      <p:sp>
        <p:nvSpPr>
          <p:cNvPr id="8" name="Content Placeholder 8"/>
          <p:cNvSpPr>
            <a:spLocks noGrp="1"/>
          </p:cNvSpPr>
          <p:nvPr>
            <p:ph sz="quarter" idx="11"/>
          </p:nvPr>
        </p:nvSpPr>
        <p:spPr>
          <a:xfrm>
            <a:off x="500063" y="1577340"/>
            <a:ext cx="8353425" cy="4479925"/>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p:txBody>
      </p:sp>
    </p:spTree>
    <p:extLst>
      <p:ext uri="{BB962C8B-B14F-4D97-AF65-F5344CB8AC3E}">
        <p14:creationId xmlns:p14="http://schemas.microsoft.com/office/powerpoint/2010/main" val="1480766732"/>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AG Title Slide - Black 01">
    <p:spTree>
      <p:nvGrpSpPr>
        <p:cNvPr id="1" name=""/>
        <p:cNvGrpSpPr/>
        <p:nvPr/>
      </p:nvGrpSpPr>
      <p:grpSpPr>
        <a:xfrm>
          <a:off x="0" y="0"/>
          <a:ext cx="0" cy="0"/>
          <a:chOff x="0" y="0"/>
          <a:chExt cx="0" cy="0"/>
        </a:xfrm>
      </p:grpSpPr>
      <p:pic>
        <p:nvPicPr>
          <p:cNvPr id="5" name="Picture 7"/>
          <p:cNvPicPr>
            <a:picLocks noChangeAspect="1"/>
          </p:cNvPicPr>
          <p:nvPr/>
        </p:nvPicPr>
        <p:blipFill>
          <a:blip r:embed="rId2" cstate="print">
            <a:extLst>
              <a:ext uri="{28A0092B-C50C-407E-A947-70E740481C1C}">
                <a14:useLocalDpi xmlns:a14="http://schemas.microsoft.com/office/drawing/2010/main" val="0"/>
              </a:ext>
            </a:extLst>
          </a:blip>
          <a:srcRect l="420" t="449" r="726"/>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SAG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750" y="1588"/>
            <a:ext cx="1695450"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664325"/>
            <a:ext cx="6924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4"/>
          <p:cNvSpPr txBox="1">
            <a:spLocks noChangeArrowheads="1"/>
          </p:cNvSpPr>
          <p:nvPr/>
        </p:nvSpPr>
        <p:spPr bwMode="auto">
          <a:xfrm>
            <a:off x="498475" y="6494463"/>
            <a:ext cx="166211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eaLnBrk="1" hangingPunct="1">
              <a:defRPr/>
            </a:pPr>
            <a:r>
              <a:rPr lang="en-US" sz="700" smtClean="0">
                <a:solidFill>
                  <a:srgbClr val="7F7F7F"/>
                </a:solidFill>
              </a:rPr>
              <a:t>©2013 Software AG. All rights reserved.</a:t>
            </a:r>
          </a:p>
        </p:txBody>
      </p:sp>
      <p:sp>
        <p:nvSpPr>
          <p:cNvPr id="19" name="Text Placeholder 8"/>
          <p:cNvSpPr>
            <a:spLocks noGrp="1"/>
          </p:cNvSpPr>
          <p:nvPr>
            <p:ph type="body" sz="quarter" idx="13"/>
          </p:nvPr>
        </p:nvSpPr>
        <p:spPr>
          <a:xfrm>
            <a:off x="500063" y="3775850"/>
            <a:ext cx="3870056" cy="511142"/>
          </a:xfrm>
          <a:prstGeom prst="rect">
            <a:avLst/>
          </a:prstGeom>
        </p:spPr>
        <p:txBody>
          <a:bodyPr>
            <a:noAutofit/>
          </a:bodyPr>
          <a:lstStyle>
            <a:lvl1pPr marL="0" indent="0">
              <a:spcBef>
                <a:spcPts val="0"/>
              </a:spcBef>
              <a:buNone/>
              <a:defRPr sz="1400" i="0" baseline="0">
                <a:solidFill>
                  <a:schemeClr val="bg1"/>
                </a:solidFill>
              </a:defRPr>
            </a:lvl1pPr>
            <a:lvl2pPr marL="0" indent="0">
              <a:spcBef>
                <a:spcPts val="0"/>
              </a:spcBef>
              <a:buNone/>
              <a:defRPr sz="1800" i="1">
                <a:solidFill>
                  <a:schemeClr val="tx1"/>
                </a:solidFill>
              </a:defRPr>
            </a:lvl2pPr>
            <a:lvl3pPr marL="0" indent="0">
              <a:spcBef>
                <a:spcPts val="0"/>
              </a:spcBef>
              <a:buNone/>
              <a:defRPr sz="1800" i="1">
                <a:solidFill>
                  <a:schemeClr val="tx1"/>
                </a:solidFill>
              </a:defRPr>
            </a:lvl3pPr>
            <a:lvl4pPr marL="0" indent="0">
              <a:spcBef>
                <a:spcPts val="0"/>
              </a:spcBef>
              <a:buNone/>
              <a:defRPr sz="1800" i="1">
                <a:solidFill>
                  <a:schemeClr val="tx1"/>
                </a:solidFill>
              </a:defRPr>
            </a:lvl4pPr>
            <a:lvl5pPr marL="0" indent="0">
              <a:spcBef>
                <a:spcPts val="0"/>
              </a:spcBef>
              <a:buNone/>
              <a:defRPr sz="1800" i="1">
                <a:solidFill>
                  <a:schemeClr val="tx1"/>
                </a:solidFill>
              </a:defRPr>
            </a:lvl5pPr>
          </a:lstStyle>
          <a:p>
            <a:pPr lvl="0"/>
            <a:r>
              <a:rPr lang="de-DE" smtClean="0"/>
              <a:t>Textmasterformat bearbeiten</a:t>
            </a:r>
          </a:p>
        </p:txBody>
      </p:sp>
      <p:sp>
        <p:nvSpPr>
          <p:cNvPr id="20" name="Title 1"/>
          <p:cNvSpPr>
            <a:spLocks noGrp="1"/>
          </p:cNvSpPr>
          <p:nvPr>
            <p:ph type="ctrTitle"/>
          </p:nvPr>
        </p:nvSpPr>
        <p:spPr>
          <a:xfrm>
            <a:off x="500064" y="1600200"/>
            <a:ext cx="3359418" cy="964871"/>
          </a:xfrm>
          <a:prstGeom prst="rect">
            <a:avLst/>
          </a:prstGeom>
        </p:spPr>
        <p:txBody>
          <a:bodyPr anchor="b">
            <a:noAutofit/>
          </a:bodyPr>
          <a:lstStyle>
            <a:lvl1pPr>
              <a:defRPr sz="2800" baseline="0">
                <a:solidFill>
                  <a:srgbClr val="038299"/>
                </a:solidFill>
              </a:defRPr>
            </a:lvl1pPr>
          </a:lstStyle>
          <a:p>
            <a:r>
              <a:rPr lang="de-DE" smtClean="0"/>
              <a:t>Titelmasterformat durch Klicken bearbeiten</a:t>
            </a:r>
            <a:endParaRPr dirty="0"/>
          </a:p>
        </p:txBody>
      </p:sp>
      <p:sp>
        <p:nvSpPr>
          <p:cNvPr id="21" name="Subtitle 2"/>
          <p:cNvSpPr>
            <a:spLocks noGrp="1"/>
          </p:cNvSpPr>
          <p:nvPr>
            <p:ph type="subTitle" idx="1"/>
          </p:nvPr>
        </p:nvSpPr>
        <p:spPr>
          <a:xfrm>
            <a:off x="500064" y="2587087"/>
            <a:ext cx="3798804" cy="488623"/>
          </a:xfrm>
          <a:prstGeom prst="rect">
            <a:avLst/>
          </a:prstGeom>
        </p:spPr>
        <p:txBody>
          <a:bodyPr>
            <a:noAutofit/>
          </a:bodyPr>
          <a:lstStyle>
            <a:lvl1pPr marL="0" indent="0" algn="l">
              <a:buNone/>
              <a:defRPr sz="18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dirty="0"/>
          </a:p>
        </p:txBody>
      </p:sp>
    </p:spTree>
    <p:extLst>
      <p:ext uri="{BB962C8B-B14F-4D97-AF65-F5344CB8AC3E}">
        <p14:creationId xmlns:p14="http://schemas.microsoft.com/office/powerpoint/2010/main" val="2262192631"/>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AG Divider Slide - Black 01">
    <p:bg>
      <p:bgPr>
        <a:solidFill>
          <a:srgbClr val="000000"/>
        </a:solidFill>
        <a:effectLst/>
      </p:bgPr>
    </p:bg>
    <p:spTree>
      <p:nvGrpSpPr>
        <p:cNvPr id="1" name=""/>
        <p:cNvGrpSpPr/>
        <p:nvPr/>
      </p:nvGrpSpPr>
      <p:grpSpPr>
        <a:xfrm>
          <a:off x="0" y="0"/>
          <a:ext cx="0" cy="0"/>
          <a:chOff x="0" y="0"/>
          <a:chExt cx="0" cy="0"/>
        </a:xfrm>
      </p:grpSpPr>
      <p:pic>
        <p:nvPicPr>
          <p:cNvPr id="3" name="Picture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84350"/>
            <a:ext cx="9144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00063" y="2601912"/>
            <a:ext cx="5403196" cy="1136369"/>
          </a:xfrm>
          <a:prstGeom prst="rect">
            <a:avLst/>
          </a:prstGeom>
        </p:spPr>
        <p:txBody>
          <a:bodyPr/>
          <a:lstStyle>
            <a:lvl1pPr>
              <a:defRPr sz="2800">
                <a:solidFill>
                  <a:schemeClr val="bg1"/>
                </a:solidFill>
              </a:defRPr>
            </a:lvl1pPr>
          </a:lstStyle>
          <a:p>
            <a:r>
              <a:rPr lang="de-DE" smtClean="0"/>
              <a:t>Titelmasterformat durch Klicken bearbeiten</a:t>
            </a:r>
            <a:endParaRPr dirty="0"/>
          </a:p>
        </p:txBody>
      </p:sp>
      <p:sp>
        <p:nvSpPr>
          <p:cNvPr id="4" name="Rectangle 3"/>
          <p:cNvSpPr/>
          <p:nvPr userDrawn="1"/>
        </p:nvSpPr>
        <p:spPr>
          <a:xfrm>
            <a:off x="342900" y="6650038"/>
            <a:ext cx="3120390" cy="108000"/>
          </a:xfrm>
          <a:prstGeom prst="rect">
            <a:avLst/>
          </a:prstGeom>
          <a:solidFill>
            <a:srgbClr val="000000"/>
          </a:solidFill>
          <a:ln>
            <a:noFill/>
          </a:ln>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 name="TextBox 22"/>
          <p:cNvSpPr txBox="1">
            <a:spLocks noChangeArrowheads="1"/>
          </p:cNvSpPr>
          <p:nvPr userDrawn="1"/>
        </p:nvSpPr>
        <p:spPr bwMode="auto">
          <a:xfrm>
            <a:off x="505778" y="6650038"/>
            <a:ext cx="2703512"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eaLnBrk="1" hangingPunct="1">
              <a:defRPr/>
            </a:pPr>
            <a:r>
              <a:rPr lang="en-US" sz="700" dirty="0" smtClean="0">
                <a:solidFill>
                  <a:srgbClr val="7F7F7F"/>
                </a:solidFill>
                <a:cs typeface="Arial" pitchFamily="34" charset="0"/>
              </a:rPr>
              <a:t>©2013 Software AG. All rights reserved</a:t>
            </a:r>
            <a:r>
              <a:rPr lang="en-US" sz="700" smtClean="0">
                <a:solidFill>
                  <a:srgbClr val="7F7F7F"/>
                </a:solidFill>
                <a:cs typeface="Arial" pitchFamily="34" charset="0"/>
              </a:rPr>
              <a:t>. </a:t>
            </a:r>
            <a:endParaRPr lang="en-US" sz="700" dirty="0" smtClean="0">
              <a:solidFill>
                <a:srgbClr val="7F7F7F"/>
              </a:solidFill>
              <a:cs typeface="Arial" pitchFamily="34" charset="0"/>
            </a:endParaRPr>
          </a:p>
        </p:txBody>
      </p:sp>
    </p:spTree>
    <p:extLst>
      <p:ext uri="{BB962C8B-B14F-4D97-AF65-F5344CB8AC3E}">
        <p14:creationId xmlns:p14="http://schemas.microsoft.com/office/powerpoint/2010/main" val="3696752741"/>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el, Inhal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246063" y="884238"/>
            <a:ext cx="8358187" cy="823912"/>
          </a:xfrm>
        </p:spPr>
        <p:txBody>
          <a:bodyPr/>
          <a:lstStyle/>
          <a:p>
            <a:r>
              <a:rPr lang="de-DE" smtClean="0"/>
              <a:t>Titelmasterformat durch Klicken bearbeiten</a:t>
            </a:r>
            <a:endParaRPr lang="en-US"/>
          </a:p>
        </p:txBody>
      </p:sp>
      <p:sp>
        <p:nvSpPr>
          <p:cNvPr id="3" name="Inhaltsplatzhalter 2"/>
          <p:cNvSpPr>
            <a:spLocks noGrp="1"/>
          </p:cNvSpPr>
          <p:nvPr>
            <p:ph sz="half" idx="1"/>
          </p:nvPr>
        </p:nvSpPr>
        <p:spPr>
          <a:xfrm>
            <a:off x="246063" y="1828800"/>
            <a:ext cx="4121150" cy="459263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Inhaltsplatzhalter 3"/>
          <p:cNvSpPr>
            <a:spLocks noGrp="1"/>
          </p:cNvSpPr>
          <p:nvPr>
            <p:ph sz="quarter" idx="2"/>
          </p:nvPr>
        </p:nvSpPr>
        <p:spPr>
          <a:xfrm>
            <a:off x="4519613" y="1828800"/>
            <a:ext cx="4121150" cy="2219325"/>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5" name="Inhaltsplatzhalter 4"/>
          <p:cNvSpPr>
            <a:spLocks noGrp="1"/>
          </p:cNvSpPr>
          <p:nvPr>
            <p:ph sz="quarter" idx="3"/>
          </p:nvPr>
        </p:nvSpPr>
        <p:spPr>
          <a:xfrm>
            <a:off x="4519613" y="4200525"/>
            <a:ext cx="4121150" cy="222091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Datumsplatzhalter 5"/>
          <p:cNvSpPr>
            <a:spLocks noGrp="1"/>
          </p:cNvSpPr>
          <p:nvPr>
            <p:ph type="dt" sz="half" idx="10"/>
          </p:nvPr>
        </p:nvSpPr>
        <p:spPr>
          <a:xfrm>
            <a:off x="3221038" y="6608763"/>
            <a:ext cx="5922962" cy="249237"/>
          </a:xfrm>
          <a:prstGeom prst="rect">
            <a:avLst/>
          </a:prstGeom>
        </p:spPr>
        <p:txBody>
          <a:bodyPr/>
          <a:lstStyle>
            <a:lvl1pPr>
              <a:defRPr/>
            </a:lvl1pPr>
          </a:lstStyle>
          <a:p>
            <a:pPr fontAlgn="base">
              <a:spcBef>
                <a:spcPct val="0"/>
              </a:spcBef>
              <a:spcAft>
                <a:spcPct val="0"/>
              </a:spcAft>
              <a:defRPr/>
            </a:pPr>
            <a:r>
              <a:rPr lang="de-DE" sz="2400" b="1">
                <a:solidFill>
                  <a:srgbClr val="FFFFFF"/>
                </a:solidFill>
                <a:ea typeface="ＭＳ Ｐゴシック"/>
              </a:rPr>
              <a:t>Date</a:t>
            </a:r>
            <a:r>
              <a:rPr lang="en-US" sz="2400" b="1">
                <a:solidFill>
                  <a:srgbClr val="FFFFFF"/>
                </a:solidFill>
                <a:ea typeface="ＭＳ Ｐゴシック"/>
              </a:rPr>
              <a:t>  |  Presentation Title | Date  |  </a:t>
            </a:r>
            <a:fld id="{7992869B-1180-4C6F-ACCA-F27FC08E6EA2}" type="slidenum">
              <a:rPr lang="en-US" sz="2400" b="1">
                <a:solidFill>
                  <a:srgbClr val="FFFFFF"/>
                </a:solidFill>
                <a:ea typeface="ＭＳ Ｐゴシック"/>
              </a:rPr>
              <a:pPr fontAlgn="base">
                <a:spcBef>
                  <a:spcPct val="0"/>
                </a:spcBef>
                <a:spcAft>
                  <a:spcPct val="0"/>
                </a:spcAft>
                <a:defRPr/>
              </a:pPr>
              <a:t>‹#›</a:t>
            </a:fld>
            <a:r>
              <a:rPr lang="en-US" sz="2400" b="1">
                <a:solidFill>
                  <a:srgbClr val="FFFFFF"/>
                </a:solidFill>
                <a:ea typeface="ＭＳ Ｐゴシック"/>
              </a:rPr>
              <a:t> </a:t>
            </a:r>
          </a:p>
        </p:txBody>
      </p:sp>
    </p:spTree>
    <p:extLst>
      <p:ext uri="{BB962C8B-B14F-4D97-AF65-F5344CB8AC3E}">
        <p14:creationId xmlns:p14="http://schemas.microsoft.com/office/powerpoint/2010/main" val="391742741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AG Closing Slide 01">
    <p:spTree>
      <p:nvGrpSpPr>
        <p:cNvPr id="1" name=""/>
        <p:cNvGrpSpPr/>
        <p:nvPr/>
      </p:nvGrpSpPr>
      <p:grpSpPr>
        <a:xfrm>
          <a:off x="0" y="0"/>
          <a:ext cx="0" cy="0"/>
          <a:chOff x="0" y="0"/>
          <a:chExt cx="0" cy="0"/>
        </a:xfrm>
      </p:grpSpPr>
      <p:pic>
        <p:nvPicPr>
          <p:cNvPr id="2" name="Picture 36" descr="tagline.png"/>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a:ext>
            </a:extLst>
          </a:blip>
          <a:srcRect l="6989" t="-1703" r="1953" b="6396"/>
          <a:stretch/>
        </p:blipFill>
        <p:spPr>
          <a:xfrm>
            <a:off x="6153665" y="6140673"/>
            <a:ext cx="2545835" cy="616929"/>
          </a:xfrm>
          <a:prstGeom prst="rect">
            <a:avLst/>
          </a:prstGeom>
        </p:spPr>
      </p:pic>
    </p:spTree>
    <p:extLst>
      <p:ext uri="{BB962C8B-B14F-4D97-AF65-F5344CB8AC3E}">
        <p14:creationId xmlns:p14="http://schemas.microsoft.com/office/powerpoint/2010/main" val="656212294"/>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AG - Title and Content Small">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500063" y="708660"/>
            <a:ext cx="833278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smtClean="0"/>
              <a:t>Titelmasterformat durch Klicken bearbeiten</a:t>
            </a:r>
            <a:endParaRPr lang="en-US" dirty="0" smtClean="0"/>
          </a:p>
        </p:txBody>
      </p:sp>
      <p:sp>
        <p:nvSpPr>
          <p:cNvPr id="8" name="Content Placeholder 8"/>
          <p:cNvSpPr>
            <a:spLocks noGrp="1"/>
          </p:cNvSpPr>
          <p:nvPr>
            <p:ph sz="quarter" idx="11"/>
          </p:nvPr>
        </p:nvSpPr>
        <p:spPr>
          <a:xfrm>
            <a:off x="500063" y="1577340"/>
            <a:ext cx="5834062" cy="4479925"/>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p:txBody>
      </p:sp>
    </p:spTree>
    <p:extLst>
      <p:ext uri="{BB962C8B-B14F-4D97-AF65-F5344CB8AC3E}">
        <p14:creationId xmlns:p14="http://schemas.microsoft.com/office/powerpoint/2010/main" val="399924721"/>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AG - Title only">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500063" y="708660"/>
            <a:ext cx="833278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smtClean="0"/>
              <a:t>Titelmasterformat durch Klicken bearbeiten</a:t>
            </a:r>
            <a:endParaRPr lang="en-US" dirty="0" smtClean="0"/>
          </a:p>
        </p:txBody>
      </p:sp>
    </p:spTree>
    <p:extLst>
      <p:ext uri="{BB962C8B-B14F-4D97-AF65-F5344CB8AC3E}">
        <p14:creationId xmlns:p14="http://schemas.microsoft.com/office/powerpoint/2010/main" val="687199385"/>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AG - 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492117"/>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4" name="Content Placeholder 2"/>
          <p:cNvSpPr>
            <a:spLocks noGrp="1"/>
          </p:cNvSpPr>
          <p:nvPr>
            <p:ph idx="1" hasCustomPrompt="1"/>
          </p:nvPr>
        </p:nvSpPr>
        <p:spPr>
          <a:xfrm>
            <a:off x="500063" y="2233612"/>
            <a:ext cx="3949700" cy="1397000"/>
          </a:xfrm>
          <a:prstGeom prst="rect">
            <a:avLst/>
          </a:prstGeom>
        </p:spPr>
        <p:txBody>
          <a:bodyPr/>
          <a:lstStyle>
            <a:lvl1pPr marL="92075" indent="0">
              <a:buNone/>
              <a:defRPr sz="1800" b="0"/>
            </a:lvl1pPr>
            <a:lvl2pPr marL="228600" marR="0" indent="-228600" algn="l" defTabSz="914400" rtl="0" eaLnBrk="1" fontAlgn="base" latinLnBrk="0" hangingPunct="1">
              <a:lnSpc>
                <a:spcPct val="100000"/>
              </a:lnSpc>
              <a:spcBef>
                <a:spcPts val="300"/>
              </a:spcBef>
              <a:spcAft>
                <a:spcPct val="0"/>
              </a:spcAft>
              <a:buClr>
                <a:schemeClr val="accent2"/>
              </a:buClr>
              <a:buSzTx/>
              <a:buFont typeface="Arial" pitchFamily="34" charset="0"/>
              <a:buChar char="•"/>
              <a:tabLst/>
              <a:defRPr sz="1400" baseline="0"/>
            </a:lvl2pPr>
            <a:lvl3pPr>
              <a:defRPr sz="1600"/>
            </a:lvl3pPr>
            <a:lvl4pPr>
              <a:defRPr sz="1400"/>
            </a:lvl4pPr>
            <a:lvl5pPr>
              <a:defRPr/>
            </a:lvl5pPr>
            <a:lvl6pPr>
              <a:defRPr/>
            </a:lvl6pPr>
          </a:lstStyle>
          <a:p>
            <a:pPr lvl="0"/>
            <a:r>
              <a:rPr lang="en-US" dirty="0" smtClean="0"/>
              <a:t>Click to edit text</a:t>
            </a:r>
          </a:p>
        </p:txBody>
      </p:sp>
      <p:sp>
        <p:nvSpPr>
          <p:cNvPr id="15" name="Content Placeholder 2"/>
          <p:cNvSpPr>
            <a:spLocks noGrp="1"/>
          </p:cNvSpPr>
          <p:nvPr>
            <p:ph idx="13" hasCustomPrompt="1"/>
          </p:nvPr>
        </p:nvSpPr>
        <p:spPr>
          <a:xfrm>
            <a:off x="500063" y="4354830"/>
            <a:ext cx="3924000" cy="1980000"/>
          </a:xfrm>
          <a:prstGeom prst="rect">
            <a:avLst/>
          </a:prstGeom>
        </p:spPr>
        <p:txBody>
          <a:bodyPr/>
          <a:lstStyle>
            <a:lvl1pPr marL="228600" indent="-136525">
              <a:lnSpc>
                <a:spcPct val="90000"/>
              </a:lnSpc>
              <a:spcBef>
                <a:spcPts val="100"/>
              </a:spcBef>
              <a:spcAft>
                <a:spcPts val="100"/>
              </a:spcAft>
              <a:buNone/>
              <a:defRPr sz="1800" b="0"/>
            </a:lvl1pPr>
            <a:lvl2pPr marL="228600" marR="0" indent="-136525" algn="l" defTabSz="914400" rtl="0" eaLnBrk="1" fontAlgn="base" latinLnBrk="0" hangingPunct="1">
              <a:lnSpc>
                <a:spcPct val="90000"/>
              </a:lnSpc>
              <a:spcBef>
                <a:spcPts val="100"/>
              </a:spcBef>
              <a:spcAft>
                <a:spcPts val="100"/>
              </a:spcAft>
              <a:buClr>
                <a:schemeClr val="accent2"/>
              </a:buClr>
              <a:buSzTx/>
              <a:buFont typeface="Arial" pitchFamily="34" charset="0"/>
              <a:buChar char="•"/>
              <a:tabLst/>
              <a:defRPr sz="1600" baseline="0"/>
            </a:lvl2pPr>
            <a:lvl3pPr>
              <a:defRPr sz="1600"/>
            </a:lvl3pPr>
            <a:lvl4pPr>
              <a:defRPr sz="1400"/>
            </a:lvl4pPr>
            <a:lvl5pPr>
              <a:defRPr/>
            </a:lvl5pPr>
            <a:lvl6pPr>
              <a:defRPr/>
            </a:lvl6pPr>
          </a:lstStyle>
          <a:p>
            <a:pPr lvl="0"/>
            <a:r>
              <a:rPr lang="en-US" dirty="0" smtClean="0"/>
              <a:t>Click to edit text</a:t>
            </a:r>
          </a:p>
          <a:p>
            <a:pPr lvl="1"/>
            <a:r>
              <a:rPr lang="de-DE" dirty="0" smtClean="0"/>
              <a:t>Second </a:t>
            </a:r>
            <a:r>
              <a:rPr lang="de-DE" dirty="0" err="1" smtClean="0"/>
              <a:t>level</a:t>
            </a:r>
            <a:endParaRPr lang="de-DE" dirty="0" smtClean="0"/>
          </a:p>
          <a:p>
            <a:pPr lvl="1"/>
            <a:r>
              <a:rPr lang="de-DE" dirty="0" smtClean="0"/>
              <a:t>Second </a:t>
            </a:r>
            <a:r>
              <a:rPr lang="de-DE" dirty="0" err="1" smtClean="0"/>
              <a:t>level</a:t>
            </a:r>
            <a:endParaRPr lang="de-DE" dirty="0" smtClean="0"/>
          </a:p>
          <a:p>
            <a:pPr lvl="1"/>
            <a:r>
              <a:rPr lang="de-DE" dirty="0" smtClean="0"/>
              <a:t>Second </a:t>
            </a:r>
            <a:r>
              <a:rPr lang="de-DE" dirty="0" err="1" smtClean="0"/>
              <a:t>level</a:t>
            </a:r>
            <a:endParaRPr lang="de-DE" dirty="0" smtClean="0"/>
          </a:p>
        </p:txBody>
      </p:sp>
      <p:sp>
        <p:nvSpPr>
          <p:cNvPr id="18" name="Content Placeholder 2"/>
          <p:cNvSpPr>
            <a:spLocks noGrp="1"/>
          </p:cNvSpPr>
          <p:nvPr>
            <p:ph idx="15" hasCustomPrompt="1"/>
          </p:nvPr>
        </p:nvSpPr>
        <p:spPr>
          <a:xfrm>
            <a:off x="4712000" y="4354830"/>
            <a:ext cx="3924000" cy="1980000"/>
          </a:xfrm>
          <a:prstGeom prst="rect">
            <a:avLst/>
          </a:prstGeom>
        </p:spPr>
        <p:txBody>
          <a:bodyPr/>
          <a:lstStyle>
            <a:lvl1pPr marL="228600" indent="-136525">
              <a:lnSpc>
                <a:spcPct val="90000"/>
              </a:lnSpc>
              <a:spcBef>
                <a:spcPts val="100"/>
              </a:spcBef>
              <a:spcAft>
                <a:spcPts val="100"/>
              </a:spcAft>
              <a:buNone/>
              <a:defRPr sz="1800" b="0"/>
            </a:lvl1pPr>
            <a:lvl2pPr marL="228600" marR="0" indent="-136525" algn="l" defTabSz="914400" rtl="0" eaLnBrk="1" fontAlgn="base" latinLnBrk="0" hangingPunct="1">
              <a:lnSpc>
                <a:spcPct val="90000"/>
              </a:lnSpc>
              <a:spcBef>
                <a:spcPts val="100"/>
              </a:spcBef>
              <a:spcAft>
                <a:spcPts val="100"/>
              </a:spcAft>
              <a:buClr>
                <a:schemeClr val="accent2"/>
              </a:buClr>
              <a:buSzTx/>
              <a:buFont typeface="Arial" pitchFamily="34" charset="0"/>
              <a:buChar char="•"/>
              <a:tabLst/>
              <a:defRPr sz="1600" baseline="0"/>
            </a:lvl2pPr>
            <a:lvl3pPr>
              <a:defRPr sz="1600"/>
            </a:lvl3pPr>
            <a:lvl4pPr>
              <a:defRPr sz="1400"/>
            </a:lvl4pPr>
            <a:lvl5pPr>
              <a:defRPr/>
            </a:lvl5pPr>
            <a:lvl6pPr>
              <a:defRPr/>
            </a:lvl6pPr>
          </a:lstStyle>
          <a:p>
            <a:pPr lvl="0"/>
            <a:r>
              <a:rPr lang="en-US" dirty="0" smtClean="0"/>
              <a:t>Click to edit text </a:t>
            </a:r>
          </a:p>
          <a:p>
            <a:pPr lvl="1"/>
            <a:r>
              <a:rPr lang="de-DE" dirty="0" smtClean="0"/>
              <a:t>Second </a:t>
            </a:r>
            <a:r>
              <a:rPr lang="de-DE" dirty="0" err="1" smtClean="0"/>
              <a:t>level</a:t>
            </a:r>
            <a:endParaRPr lang="de-DE" dirty="0" smtClean="0"/>
          </a:p>
          <a:p>
            <a:pPr lvl="1"/>
            <a:r>
              <a:rPr lang="de-DE" dirty="0" smtClean="0"/>
              <a:t>Second </a:t>
            </a:r>
            <a:r>
              <a:rPr lang="de-DE" dirty="0" err="1" smtClean="0"/>
              <a:t>level</a:t>
            </a:r>
            <a:endParaRPr lang="de-DE" dirty="0" smtClean="0"/>
          </a:p>
          <a:p>
            <a:pPr lvl="1"/>
            <a:r>
              <a:rPr lang="de-DE" dirty="0" smtClean="0"/>
              <a:t>Second </a:t>
            </a:r>
            <a:r>
              <a:rPr lang="de-DE" dirty="0" err="1" smtClean="0"/>
              <a:t>level</a:t>
            </a:r>
            <a:endParaRPr lang="de-DE" dirty="0" smtClean="0"/>
          </a:p>
        </p:txBody>
      </p:sp>
      <p:sp>
        <p:nvSpPr>
          <p:cNvPr id="20" name="Picture Placeholder 19"/>
          <p:cNvSpPr>
            <a:spLocks noGrp="1"/>
          </p:cNvSpPr>
          <p:nvPr>
            <p:ph type="pic" sz="quarter" idx="17" hasCustomPrompt="1"/>
          </p:nvPr>
        </p:nvSpPr>
        <p:spPr>
          <a:xfrm>
            <a:off x="6690042" y="220028"/>
            <a:ext cx="1945958" cy="614361"/>
          </a:xfrm>
          <a:prstGeom prst="rect">
            <a:avLst/>
          </a:prstGeom>
        </p:spPr>
        <p:txBody>
          <a:bodyPr anchor="ctr"/>
          <a:lstStyle>
            <a:lvl1pPr marL="0" indent="0" algn="ctr">
              <a:buNone/>
              <a:defRPr/>
            </a:lvl1pPr>
          </a:lstStyle>
          <a:p>
            <a:r>
              <a:rPr lang="de-DE" dirty="0" smtClean="0"/>
              <a:t>Logo </a:t>
            </a:r>
            <a:r>
              <a:rPr lang="de-DE" dirty="0" err="1" smtClean="0"/>
              <a:t>customer</a:t>
            </a:r>
            <a:endParaRPr lang="en-US" dirty="0"/>
          </a:p>
        </p:txBody>
      </p:sp>
      <p:sp>
        <p:nvSpPr>
          <p:cNvPr id="12" name="Title 1"/>
          <p:cNvSpPr>
            <a:spLocks noGrp="1"/>
          </p:cNvSpPr>
          <p:nvPr>
            <p:ph type="title" hasCustomPrompt="1"/>
          </p:nvPr>
        </p:nvSpPr>
        <p:spPr>
          <a:xfrm>
            <a:off x="500063" y="708660"/>
            <a:ext cx="3949700" cy="800100"/>
          </a:xfrm>
        </p:spPr>
        <p:txBody>
          <a:bodyPr/>
          <a:lstStyle>
            <a:lvl1pPr>
              <a:defRPr baseline="0"/>
            </a:lvl1pPr>
          </a:lstStyle>
          <a:p>
            <a:r>
              <a:rPr lang="en-US" dirty="0" smtClean="0"/>
              <a:t>Click to edit Case Study Slide</a:t>
            </a:r>
            <a:endParaRPr lang="en-US" dirty="0"/>
          </a:p>
        </p:txBody>
      </p:sp>
      <p:sp>
        <p:nvSpPr>
          <p:cNvPr id="21" name="Round Diagonal Corner Rectangle 20"/>
          <p:cNvSpPr>
            <a:spLocks/>
          </p:cNvSpPr>
          <p:nvPr userDrawn="1"/>
        </p:nvSpPr>
        <p:spPr bwMode="auto">
          <a:xfrm>
            <a:off x="500063" y="3879850"/>
            <a:ext cx="3924300" cy="381000"/>
          </a:xfrm>
          <a:prstGeom prst="round2DiagRect">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smtClean="0"/>
              <a:t>Opportunity</a:t>
            </a:r>
            <a:endParaRPr lang="en-US" dirty="0"/>
          </a:p>
        </p:txBody>
      </p:sp>
      <p:sp>
        <p:nvSpPr>
          <p:cNvPr id="22" name="Freeform 21"/>
          <p:cNvSpPr>
            <a:spLocks/>
          </p:cNvSpPr>
          <p:nvPr userDrawn="1"/>
        </p:nvSpPr>
        <p:spPr bwMode="auto">
          <a:xfrm>
            <a:off x="4711700" y="3879850"/>
            <a:ext cx="3924300" cy="381000"/>
          </a:xfrm>
          <a:custGeom>
            <a:avLst/>
            <a:gdLst>
              <a:gd name="T0" fmla="*/ 96 w 2472"/>
              <a:gd name="T1" fmla="*/ 0 h 240"/>
              <a:gd name="T2" fmla="*/ 96 w 2472"/>
              <a:gd name="T3" fmla="*/ 0 h 240"/>
              <a:gd name="T4" fmla="*/ 76 w 2472"/>
              <a:gd name="T5" fmla="*/ 2 h 240"/>
              <a:gd name="T6" fmla="*/ 58 w 2472"/>
              <a:gd name="T7" fmla="*/ 8 h 240"/>
              <a:gd name="T8" fmla="*/ 42 w 2472"/>
              <a:gd name="T9" fmla="*/ 16 h 240"/>
              <a:gd name="T10" fmla="*/ 28 w 2472"/>
              <a:gd name="T11" fmla="*/ 28 h 240"/>
              <a:gd name="T12" fmla="*/ 16 w 2472"/>
              <a:gd name="T13" fmla="*/ 42 h 240"/>
              <a:gd name="T14" fmla="*/ 8 w 2472"/>
              <a:gd name="T15" fmla="*/ 58 h 240"/>
              <a:gd name="T16" fmla="*/ 2 w 2472"/>
              <a:gd name="T17" fmla="*/ 76 h 240"/>
              <a:gd name="T18" fmla="*/ 0 w 2472"/>
              <a:gd name="T19" fmla="*/ 96 h 240"/>
              <a:gd name="T20" fmla="*/ 0 w 2472"/>
              <a:gd name="T21" fmla="*/ 240 h 240"/>
              <a:gd name="T22" fmla="*/ 2376 w 2472"/>
              <a:gd name="T23" fmla="*/ 240 h 240"/>
              <a:gd name="T24" fmla="*/ 2376 w 2472"/>
              <a:gd name="T25" fmla="*/ 240 h 240"/>
              <a:gd name="T26" fmla="*/ 2396 w 2472"/>
              <a:gd name="T27" fmla="*/ 238 h 240"/>
              <a:gd name="T28" fmla="*/ 2414 w 2472"/>
              <a:gd name="T29" fmla="*/ 232 h 240"/>
              <a:gd name="T30" fmla="*/ 2430 w 2472"/>
              <a:gd name="T31" fmla="*/ 224 h 240"/>
              <a:gd name="T32" fmla="*/ 2444 w 2472"/>
              <a:gd name="T33" fmla="*/ 212 h 240"/>
              <a:gd name="T34" fmla="*/ 2456 w 2472"/>
              <a:gd name="T35" fmla="*/ 198 h 240"/>
              <a:gd name="T36" fmla="*/ 2464 w 2472"/>
              <a:gd name="T37" fmla="*/ 182 h 240"/>
              <a:gd name="T38" fmla="*/ 2470 w 2472"/>
              <a:gd name="T39" fmla="*/ 164 h 240"/>
              <a:gd name="T40" fmla="*/ 2472 w 2472"/>
              <a:gd name="T41" fmla="*/ 144 h 240"/>
              <a:gd name="T42" fmla="*/ 2472 w 2472"/>
              <a:gd name="T43" fmla="*/ 0 h 240"/>
              <a:gd name="T44" fmla="*/ 96 w 2472"/>
              <a:gd name="T4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72" h="240">
                <a:moveTo>
                  <a:pt x="96" y="0"/>
                </a:moveTo>
                <a:lnTo>
                  <a:pt x="96" y="0"/>
                </a:lnTo>
                <a:lnTo>
                  <a:pt x="76" y="2"/>
                </a:lnTo>
                <a:lnTo>
                  <a:pt x="58" y="8"/>
                </a:lnTo>
                <a:lnTo>
                  <a:pt x="42" y="16"/>
                </a:lnTo>
                <a:lnTo>
                  <a:pt x="28" y="28"/>
                </a:lnTo>
                <a:lnTo>
                  <a:pt x="16" y="42"/>
                </a:lnTo>
                <a:lnTo>
                  <a:pt x="8" y="58"/>
                </a:lnTo>
                <a:lnTo>
                  <a:pt x="2" y="76"/>
                </a:lnTo>
                <a:lnTo>
                  <a:pt x="0" y="96"/>
                </a:lnTo>
                <a:lnTo>
                  <a:pt x="0" y="240"/>
                </a:lnTo>
                <a:lnTo>
                  <a:pt x="2376" y="240"/>
                </a:lnTo>
                <a:lnTo>
                  <a:pt x="2376" y="240"/>
                </a:lnTo>
                <a:lnTo>
                  <a:pt x="2396" y="238"/>
                </a:lnTo>
                <a:lnTo>
                  <a:pt x="2414" y="232"/>
                </a:lnTo>
                <a:lnTo>
                  <a:pt x="2430" y="224"/>
                </a:lnTo>
                <a:lnTo>
                  <a:pt x="2444" y="212"/>
                </a:lnTo>
                <a:lnTo>
                  <a:pt x="2456" y="198"/>
                </a:lnTo>
                <a:lnTo>
                  <a:pt x="2464" y="182"/>
                </a:lnTo>
                <a:lnTo>
                  <a:pt x="2470" y="164"/>
                </a:lnTo>
                <a:lnTo>
                  <a:pt x="2472" y="144"/>
                </a:lnTo>
                <a:lnTo>
                  <a:pt x="2472" y="0"/>
                </a:lnTo>
                <a:lnTo>
                  <a:pt x="96"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smtClean="0"/>
              <a:t>Result</a:t>
            </a:r>
            <a:endParaRPr lang="en-US" dirty="0">
              <a:solidFill>
                <a:schemeClr val="accent3">
                  <a:lumMod val="75000"/>
                </a:schemeClr>
              </a:solidFill>
            </a:endParaRPr>
          </a:p>
        </p:txBody>
      </p:sp>
      <p:sp>
        <p:nvSpPr>
          <p:cNvPr id="25" name="Content Placeholder 24"/>
          <p:cNvSpPr>
            <a:spLocks noGrp="1"/>
          </p:cNvSpPr>
          <p:nvPr>
            <p:ph sz="quarter" idx="19" hasCustomPrompt="1"/>
          </p:nvPr>
        </p:nvSpPr>
        <p:spPr>
          <a:xfrm>
            <a:off x="4914901" y="927100"/>
            <a:ext cx="3721099" cy="2730500"/>
          </a:xfrm>
          <a:prstGeom prst="round2DiagRect">
            <a:avLst/>
          </a:prstGeom>
          <a:ln>
            <a:noFill/>
          </a:ln>
        </p:spPr>
        <p:style>
          <a:lnRef idx="3">
            <a:schemeClr val="lt1"/>
          </a:lnRef>
          <a:fillRef idx="1">
            <a:schemeClr val="accent4"/>
          </a:fillRef>
          <a:effectRef idx="1">
            <a:schemeClr val="accent4"/>
          </a:effectRef>
          <a:fontRef idx="none"/>
        </p:style>
        <p:txBody>
          <a:bodyPr/>
          <a:lstStyle>
            <a:lvl1pPr marL="0" indent="0">
              <a:buNone/>
              <a:defRPr sz="2400" baseline="0">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smtClean="0"/>
              <a:t> </a:t>
            </a:r>
            <a:endParaRPr lang="en-US" dirty="0" smtClean="0"/>
          </a:p>
        </p:txBody>
      </p:sp>
      <p:sp>
        <p:nvSpPr>
          <p:cNvPr id="3" name="Text Placeholder 2"/>
          <p:cNvSpPr>
            <a:spLocks noGrp="1"/>
          </p:cNvSpPr>
          <p:nvPr>
            <p:ph type="body" sz="quarter" idx="20" hasCustomPrompt="1"/>
          </p:nvPr>
        </p:nvSpPr>
        <p:spPr>
          <a:xfrm>
            <a:off x="500063" y="1778000"/>
            <a:ext cx="3924300" cy="381000"/>
          </a:xfrm>
          <a:prstGeom prst="round2DiagRect">
            <a:avLst/>
          </a:prstGeom>
          <a:ln>
            <a:noFill/>
          </a:ln>
        </p:spPr>
        <p:style>
          <a:lnRef idx="3">
            <a:schemeClr val="lt1"/>
          </a:lnRef>
          <a:fillRef idx="1">
            <a:schemeClr val="dk1"/>
          </a:fillRef>
          <a:effectRef idx="1">
            <a:schemeClr val="dk1"/>
          </a:effectRef>
          <a:fontRef idx="none"/>
        </p:style>
        <p:txBody>
          <a:bodyPr/>
          <a:lstStyle>
            <a:lvl1pPr marL="92075" indent="0">
              <a:buNone/>
              <a:defRPr baseline="0">
                <a:solidFill>
                  <a:schemeClr val="bg1"/>
                </a:solidFill>
              </a:defRPr>
            </a:lvl1pPr>
          </a:lstStyle>
          <a:p>
            <a:pPr lvl="0"/>
            <a:r>
              <a:rPr lang="en-US" dirty="0" smtClean="0"/>
              <a:t>Edit customer name</a:t>
            </a:r>
            <a:endParaRPr lang="en-US" dirty="0"/>
          </a:p>
        </p:txBody>
      </p:sp>
    </p:spTree>
    <p:extLst>
      <p:ext uri="{BB962C8B-B14F-4D97-AF65-F5344CB8AC3E}">
        <p14:creationId xmlns:p14="http://schemas.microsoft.com/office/powerpoint/2010/main" val="26021307"/>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AG - Two Column Content - 03">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521335" y="1920240"/>
            <a:ext cx="4014000" cy="4284000"/>
          </a:xfrm>
          <a:prstGeom prst="roundRect">
            <a:avLst>
              <a:gd name="adj" fmla="val 1375"/>
            </a:avLst>
          </a:prstGeom>
          <a:ln w="12700">
            <a:solidFill>
              <a:srgbClr val="BFBFBF"/>
            </a:solidFill>
          </a:ln>
        </p:spPr>
        <p:style>
          <a:lnRef idx="2">
            <a:schemeClr val="accent3"/>
          </a:lnRef>
          <a:fillRef idx="1">
            <a:schemeClr val="lt1"/>
          </a:fillRef>
          <a:effectRef idx="0">
            <a:schemeClr val="accent3"/>
          </a:effectRef>
          <a:fontRef idx="none"/>
        </p:style>
        <p:txBody>
          <a:bodyPr lIns="91440" tIns="91440" rIns="91440" bIns="91440">
            <a:no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Textmasterformat bearbeiten</a:t>
            </a:r>
          </a:p>
          <a:p>
            <a:pPr lvl="1"/>
            <a:r>
              <a:rPr lang="de-DE" smtClean="0"/>
              <a:t>Zweite Ebene</a:t>
            </a:r>
          </a:p>
          <a:p>
            <a:pPr lvl="2"/>
            <a:r>
              <a:rPr lang="de-DE" smtClean="0"/>
              <a:t>Dritte Ebene</a:t>
            </a:r>
          </a:p>
        </p:txBody>
      </p:sp>
      <p:sp>
        <p:nvSpPr>
          <p:cNvPr id="8" name="Content Placeholder 2"/>
          <p:cNvSpPr>
            <a:spLocks noGrp="1"/>
          </p:cNvSpPr>
          <p:nvPr>
            <p:ph sz="half" idx="10"/>
          </p:nvPr>
        </p:nvSpPr>
        <p:spPr>
          <a:xfrm>
            <a:off x="4817446" y="1920240"/>
            <a:ext cx="4014000" cy="4284000"/>
          </a:xfrm>
          <a:prstGeom prst="roundRect">
            <a:avLst>
              <a:gd name="adj" fmla="val 1375"/>
            </a:avLst>
          </a:prstGeom>
          <a:ln w="12700">
            <a:solidFill>
              <a:srgbClr val="BFBFBF"/>
            </a:solidFill>
          </a:ln>
        </p:spPr>
        <p:style>
          <a:lnRef idx="2">
            <a:schemeClr val="accent3"/>
          </a:lnRef>
          <a:fillRef idx="1">
            <a:schemeClr val="lt1"/>
          </a:fillRef>
          <a:effectRef idx="0">
            <a:schemeClr val="accent3"/>
          </a:effectRef>
          <a:fontRef idx="none"/>
        </p:style>
        <p:txBody>
          <a:bodyPr lIns="91440" tIns="91440" rIns="91440" bIns="91440">
            <a:noAutofit/>
          </a:bodyPr>
          <a:lstStyle>
            <a:lvl1pPr>
              <a:defRPr sz="2000"/>
            </a:lvl1pPr>
            <a:lvl2pPr>
              <a:defRPr sz="1800"/>
            </a:lvl2pPr>
            <a:lvl3pPr>
              <a:defRPr sz="1600"/>
            </a:lvl3pPr>
            <a:lvl4pPr marL="685800" indent="0">
              <a:buNone/>
              <a:defRPr sz="1400"/>
            </a:lvl4pPr>
            <a:lvl5pPr>
              <a:defRPr sz="1400"/>
            </a:lvl5pPr>
            <a:lvl6pPr>
              <a:defRPr sz="1400"/>
            </a:lvl6pPr>
            <a:lvl7pPr>
              <a:defRPr sz="1400"/>
            </a:lvl7pPr>
            <a:lvl8pPr>
              <a:defRPr sz="1400"/>
            </a:lvl8pPr>
            <a:lvl9pPr>
              <a:defRPr sz="1400"/>
            </a:lvl9pPr>
          </a:lstStyle>
          <a:p>
            <a:pPr lvl="0"/>
            <a:r>
              <a:rPr lang="de-DE" smtClean="0"/>
              <a:t>Textmasterformat bearbeiten</a:t>
            </a:r>
          </a:p>
          <a:p>
            <a:pPr lvl="1"/>
            <a:r>
              <a:rPr lang="de-DE" smtClean="0"/>
              <a:t>Zweite Ebene</a:t>
            </a:r>
          </a:p>
          <a:p>
            <a:pPr lvl="2"/>
            <a:r>
              <a:rPr lang="de-DE" smtClean="0"/>
              <a:t>Dritte Ebene</a:t>
            </a:r>
          </a:p>
        </p:txBody>
      </p:sp>
      <p:sp>
        <p:nvSpPr>
          <p:cNvPr id="11" name="Title Placeholder 1"/>
          <p:cNvSpPr>
            <a:spLocks noGrp="1"/>
          </p:cNvSpPr>
          <p:nvPr>
            <p:ph type="title"/>
          </p:nvPr>
        </p:nvSpPr>
        <p:spPr bwMode="auto">
          <a:xfrm>
            <a:off x="500063" y="708660"/>
            <a:ext cx="83391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smtClean="0"/>
              <a:t>Titelmasterformat durch Klicken bearbeiten</a:t>
            </a:r>
            <a:endParaRPr lang="en-US" dirty="0" smtClean="0"/>
          </a:p>
        </p:txBody>
      </p:sp>
      <p:sp>
        <p:nvSpPr>
          <p:cNvPr id="12" name="Text Placeholder 2"/>
          <p:cNvSpPr>
            <a:spLocks noGrp="1"/>
          </p:cNvSpPr>
          <p:nvPr>
            <p:ph type="body" sz="quarter" idx="20" hasCustomPrompt="1"/>
          </p:nvPr>
        </p:nvSpPr>
        <p:spPr>
          <a:xfrm>
            <a:off x="508000" y="1520190"/>
            <a:ext cx="4032000" cy="490220"/>
          </a:xfrm>
          <a:prstGeom prst="round2DiagRect">
            <a:avLst/>
          </a:prstGeom>
          <a:ln>
            <a:noFill/>
          </a:ln>
        </p:spPr>
        <p:style>
          <a:lnRef idx="3">
            <a:schemeClr val="lt1"/>
          </a:lnRef>
          <a:fillRef idx="1">
            <a:schemeClr val="accent2"/>
          </a:fillRef>
          <a:effectRef idx="1">
            <a:schemeClr val="accent2"/>
          </a:effectRef>
          <a:fontRef idx="none"/>
        </p:style>
        <p:txBody>
          <a:bodyPr anchor="ctr"/>
          <a:lstStyle>
            <a:lvl1pPr marL="92075" indent="0" algn="ctr">
              <a:buNone/>
              <a:defRPr b="1" baseline="0">
                <a:solidFill>
                  <a:schemeClr val="bg1"/>
                </a:solidFill>
              </a:defRPr>
            </a:lvl1pPr>
          </a:lstStyle>
          <a:p>
            <a:pPr lvl="0"/>
            <a:r>
              <a:rPr lang="en-US" dirty="0" smtClean="0"/>
              <a:t>Edit column title</a:t>
            </a:r>
            <a:endParaRPr lang="en-US" dirty="0"/>
          </a:p>
        </p:txBody>
      </p:sp>
      <p:sp>
        <p:nvSpPr>
          <p:cNvPr id="13" name="Text Placeholder 2"/>
          <p:cNvSpPr>
            <a:spLocks noGrp="1"/>
          </p:cNvSpPr>
          <p:nvPr>
            <p:ph type="body" sz="quarter" idx="21" hasCustomPrompt="1"/>
          </p:nvPr>
        </p:nvSpPr>
        <p:spPr>
          <a:xfrm>
            <a:off x="4806000" y="1524000"/>
            <a:ext cx="4032000" cy="490220"/>
          </a:xfrm>
          <a:prstGeom prst="round2DiagRect">
            <a:avLst/>
          </a:prstGeom>
          <a:ln>
            <a:noFill/>
          </a:ln>
        </p:spPr>
        <p:style>
          <a:lnRef idx="3">
            <a:schemeClr val="lt1"/>
          </a:lnRef>
          <a:fillRef idx="1">
            <a:schemeClr val="accent5"/>
          </a:fillRef>
          <a:effectRef idx="1">
            <a:schemeClr val="accent5"/>
          </a:effectRef>
          <a:fontRef idx="none"/>
        </p:style>
        <p:txBody>
          <a:bodyPr anchor="ctr"/>
          <a:lstStyle>
            <a:lvl1pPr marL="92075" indent="0" algn="ctr">
              <a:buNone/>
              <a:defRPr b="1" baseline="0">
                <a:solidFill>
                  <a:schemeClr val="bg1"/>
                </a:solidFill>
              </a:defRPr>
            </a:lvl1pPr>
          </a:lstStyle>
          <a:p>
            <a:pPr lvl="0"/>
            <a:r>
              <a:rPr lang="en-US" dirty="0" smtClean="0"/>
              <a:t>Edit column title</a:t>
            </a:r>
            <a:endParaRPr lang="en-US" dirty="0"/>
          </a:p>
        </p:txBody>
      </p:sp>
    </p:spTree>
    <p:extLst>
      <p:ext uri="{BB962C8B-B14F-4D97-AF65-F5344CB8AC3E}">
        <p14:creationId xmlns:p14="http://schemas.microsoft.com/office/powerpoint/2010/main" val="3036945485"/>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AG - Two Column Content - 02">
    <p:spTree>
      <p:nvGrpSpPr>
        <p:cNvPr id="1" name=""/>
        <p:cNvGrpSpPr/>
        <p:nvPr/>
      </p:nvGrpSpPr>
      <p:grpSpPr>
        <a:xfrm>
          <a:off x="0" y="0"/>
          <a:ext cx="0" cy="0"/>
          <a:chOff x="0" y="0"/>
          <a:chExt cx="0" cy="0"/>
        </a:xfrm>
      </p:grpSpPr>
      <p:sp>
        <p:nvSpPr>
          <p:cNvPr id="5" name="Rounded Rectangle 12"/>
          <p:cNvSpPr/>
          <p:nvPr/>
        </p:nvSpPr>
        <p:spPr>
          <a:xfrm>
            <a:off x="4699857" y="1523705"/>
            <a:ext cx="4068000" cy="4608000"/>
          </a:xfrm>
          <a:prstGeom prst="roundRect">
            <a:avLst>
              <a:gd name="adj" fmla="val 3055"/>
            </a:avLst>
          </a:prstGeom>
          <a:solidFill>
            <a:srgbClr val="007096"/>
          </a:solidFill>
          <a:ln>
            <a:noFill/>
          </a:ln>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a:p>
        </p:txBody>
      </p:sp>
      <p:sp>
        <p:nvSpPr>
          <p:cNvPr id="7" name="Rounded Rectangle 15"/>
          <p:cNvSpPr/>
          <p:nvPr userDrawn="1"/>
        </p:nvSpPr>
        <p:spPr>
          <a:xfrm>
            <a:off x="500063" y="1523705"/>
            <a:ext cx="4068000" cy="4608000"/>
          </a:xfrm>
          <a:prstGeom prst="roundRect">
            <a:avLst>
              <a:gd name="adj" fmla="val 2626"/>
            </a:avLst>
          </a:prstGeom>
          <a:solidFill>
            <a:schemeClr val="bg1">
              <a:lumMod val="85000"/>
            </a:schemeClr>
          </a:solidFill>
          <a:ln>
            <a:noFill/>
          </a:ln>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a:p>
        </p:txBody>
      </p:sp>
      <p:pic>
        <p:nvPicPr>
          <p:cNvPr id="8" name="Picture 17"/>
          <p:cNvPicPr>
            <a:picLocks noChangeAspect="1"/>
          </p:cNvPicPr>
          <p:nvPr/>
        </p:nvPicPr>
        <p:blipFill>
          <a:blip r:embed="rId2" cstate="print">
            <a:extLst>
              <a:ext uri="{28A0092B-C50C-407E-A947-70E740481C1C}">
                <a14:useLocalDpi xmlns:a14="http://schemas.microsoft.com/office/drawing/2010/main" val="0"/>
              </a:ext>
            </a:extLst>
          </a:blip>
          <a:srcRect r="53169"/>
          <a:stretch>
            <a:fillRect/>
          </a:stretch>
        </p:blipFill>
        <p:spPr bwMode="auto">
          <a:xfrm>
            <a:off x="661607" y="2201055"/>
            <a:ext cx="3744913"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8"/>
          <p:cNvPicPr>
            <a:picLocks noChangeAspect="1"/>
          </p:cNvPicPr>
          <p:nvPr/>
        </p:nvPicPr>
        <p:blipFill>
          <a:blip r:embed="rId2" cstate="print">
            <a:extLst>
              <a:ext uri="{28A0092B-C50C-407E-A947-70E740481C1C}">
                <a14:useLocalDpi xmlns:a14="http://schemas.microsoft.com/office/drawing/2010/main" val="0"/>
              </a:ext>
            </a:extLst>
          </a:blip>
          <a:srcRect r="53169"/>
          <a:stretch>
            <a:fillRect/>
          </a:stretch>
        </p:blipFill>
        <p:spPr bwMode="auto">
          <a:xfrm>
            <a:off x="4810452" y="2181983"/>
            <a:ext cx="3744912"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sz="half" idx="10"/>
          </p:nvPr>
        </p:nvSpPr>
        <p:spPr>
          <a:xfrm>
            <a:off x="4699857" y="1523705"/>
            <a:ext cx="4033184" cy="4608000"/>
          </a:xfrm>
          <a:prstGeom prst="rect">
            <a:avLst/>
          </a:prstGeom>
          <a:noFill/>
          <a:ln w="19050">
            <a:noFill/>
            <a:miter lim="800000"/>
          </a:ln>
        </p:spPr>
        <p:txBody>
          <a:bodyPr lIns="91440" tIns="91440" rIns="91440" bIns="91440">
            <a:noAutofit/>
          </a:bodyPr>
          <a:lstStyle>
            <a:lvl1pPr>
              <a:buClr>
                <a:schemeClr val="bg1"/>
              </a:buClr>
              <a:defRPr sz="2000">
                <a:solidFill>
                  <a:schemeClr val="bg1"/>
                </a:solidFill>
              </a:defRPr>
            </a:lvl1pPr>
            <a:lvl2pPr>
              <a:buClr>
                <a:schemeClr val="bg1"/>
              </a:buClr>
              <a:defRPr sz="1800">
                <a:solidFill>
                  <a:schemeClr val="bg1"/>
                </a:solidFill>
              </a:defRPr>
            </a:lvl2pPr>
            <a:lvl3pPr>
              <a:defRPr sz="1600">
                <a:solidFill>
                  <a:schemeClr val="bg1"/>
                </a:solidFill>
              </a:defRPr>
            </a:lvl3pPr>
            <a:lvl4pPr>
              <a:defRPr sz="1400">
                <a:solidFill>
                  <a:schemeClr val="bg1"/>
                </a:solidFill>
              </a:defRPr>
            </a:lvl4pPr>
            <a:lvl5pPr>
              <a:defRPr sz="1400"/>
            </a:lvl5pPr>
            <a:lvl6pPr>
              <a:defRPr sz="1400"/>
            </a:lvl6pPr>
            <a:lvl7pPr>
              <a:defRPr sz="1400"/>
            </a:lvl7pPr>
            <a:lvl8pPr>
              <a:defRPr sz="1400"/>
            </a:lvl8pPr>
            <a:lvl9pPr>
              <a:defRPr sz="14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p:txBody>
      </p:sp>
      <p:sp>
        <p:nvSpPr>
          <p:cNvPr id="3" name="Content Placeholder 2"/>
          <p:cNvSpPr>
            <a:spLocks noGrp="1"/>
          </p:cNvSpPr>
          <p:nvPr>
            <p:ph sz="half" idx="1"/>
          </p:nvPr>
        </p:nvSpPr>
        <p:spPr>
          <a:xfrm>
            <a:off x="500063" y="1523705"/>
            <a:ext cx="4033184" cy="4608000"/>
          </a:xfrm>
          <a:prstGeom prst="rect">
            <a:avLst/>
          </a:prstGeom>
          <a:noFill/>
          <a:ln w="19050">
            <a:noFill/>
            <a:miter lim="800000"/>
          </a:ln>
        </p:spPr>
        <p:txBody>
          <a:bodyPr lIns="91440" tIns="91440" rIns="91440" bIns="91440">
            <a:no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p:txBody>
      </p:sp>
      <p:sp>
        <p:nvSpPr>
          <p:cNvPr id="11" name="Title Placeholder 1"/>
          <p:cNvSpPr>
            <a:spLocks noGrp="1"/>
          </p:cNvSpPr>
          <p:nvPr>
            <p:ph type="title"/>
          </p:nvPr>
        </p:nvSpPr>
        <p:spPr bwMode="auto">
          <a:xfrm>
            <a:off x="500063" y="708660"/>
            <a:ext cx="833278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smtClean="0"/>
              <a:t>Titelmasterformat durch Klicken bearbeiten</a:t>
            </a:r>
            <a:endParaRPr lang="en-US" dirty="0" smtClean="0"/>
          </a:p>
        </p:txBody>
      </p:sp>
    </p:spTree>
    <p:extLst>
      <p:ext uri="{BB962C8B-B14F-4D97-AF65-F5344CB8AC3E}">
        <p14:creationId xmlns:p14="http://schemas.microsoft.com/office/powerpoint/2010/main" val="1556545683"/>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G - Two Column Content - 04">
    <p:spTree>
      <p:nvGrpSpPr>
        <p:cNvPr id="1" name=""/>
        <p:cNvGrpSpPr/>
        <p:nvPr/>
      </p:nvGrpSpPr>
      <p:grpSpPr>
        <a:xfrm>
          <a:off x="0" y="0"/>
          <a:ext cx="0" cy="0"/>
          <a:chOff x="0" y="0"/>
          <a:chExt cx="0" cy="0"/>
        </a:xfrm>
      </p:grpSpPr>
      <p:sp>
        <p:nvSpPr>
          <p:cNvPr id="5" name="Rounded Rectangle 12"/>
          <p:cNvSpPr/>
          <p:nvPr/>
        </p:nvSpPr>
        <p:spPr>
          <a:xfrm>
            <a:off x="4642603" y="1523704"/>
            <a:ext cx="4358522" cy="4962821"/>
          </a:xfrm>
          <a:prstGeom prst="round2DiagRect">
            <a:avLst>
              <a:gd name="adj1" fmla="val 7051"/>
              <a:gd name="adj2" fmla="val 0"/>
            </a:avLst>
          </a:prstGeom>
          <a:solidFill>
            <a:srgbClr val="007096"/>
          </a:solidFill>
          <a:ln>
            <a:noFill/>
          </a:ln>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a:p>
        </p:txBody>
      </p:sp>
      <p:sp>
        <p:nvSpPr>
          <p:cNvPr id="7" name="Rounded Rectangle 15"/>
          <p:cNvSpPr/>
          <p:nvPr userDrawn="1"/>
        </p:nvSpPr>
        <p:spPr>
          <a:xfrm>
            <a:off x="142875" y="1523704"/>
            <a:ext cx="4358522" cy="4962821"/>
          </a:xfrm>
          <a:prstGeom prst="round2DiagRect">
            <a:avLst>
              <a:gd name="adj1" fmla="val 7051"/>
              <a:gd name="adj2" fmla="val 0"/>
            </a:avLst>
          </a:prstGeom>
          <a:solidFill>
            <a:schemeClr val="bg1">
              <a:lumMod val="85000"/>
            </a:schemeClr>
          </a:solidFill>
          <a:ln>
            <a:noFill/>
          </a:ln>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a:p>
        </p:txBody>
      </p:sp>
      <p:sp>
        <p:nvSpPr>
          <p:cNvPr id="16" name="Ellipse 79"/>
          <p:cNvSpPr>
            <a:spLocks noChangeAspect="1"/>
          </p:cNvSpPr>
          <p:nvPr/>
        </p:nvSpPr>
        <p:spPr bwMode="auto">
          <a:xfrm>
            <a:off x="695323" y="2642469"/>
            <a:ext cx="3600000" cy="3600000"/>
          </a:xfrm>
          <a:custGeom>
            <a:avLst/>
            <a:gdLst/>
            <a:ahLst/>
            <a:cxnLst/>
            <a:rect l="l" t="t" r="r" b="b"/>
            <a:pathLst>
              <a:path w="5457826" h="5457826">
                <a:moveTo>
                  <a:pt x="3842285" y="1591896"/>
                </a:moveTo>
                <a:lnTo>
                  <a:pt x="4354562" y="2181203"/>
                </a:lnTo>
                <a:lnTo>
                  <a:pt x="2330703" y="3899467"/>
                </a:lnTo>
                <a:lnTo>
                  <a:pt x="2328907" y="3907651"/>
                </a:lnTo>
                <a:lnTo>
                  <a:pt x="1369965" y="2876575"/>
                </a:lnTo>
                <a:lnTo>
                  <a:pt x="1885496" y="2428430"/>
                </a:lnTo>
                <a:lnTo>
                  <a:pt x="2307592" y="2956434"/>
                </a:lnTo>
                <a:close/>
                <a:moveTo>
                  <a:pt x="2728912" y="647698"/>
                </a:moveTo>
                <a:cubicBezTo>
                  <a:pt x="1579489" y="647698"/>
                  <a:pt x="647698" y="1579489"/>
                  <a:pt x="647698" y="2728912"/>
                </a:cubicBezTo>
                <a:cubicBezTo>
                  <a:pt x="647698" y="3878335"/>
                  <a:pt x="1579489" y="4810126"/>
                  <a:pt x="2728912" y="4810126"/>
                </a:cubicBezTo>
                <a:cubicBezTo>
                  <a:pt x="3878335" y="4810126"/>
                  <a:pt x="4810126" y="3878335"/>
                  <a:pt x="4810126" y="2728912"/>
                </a:cubicBezTo>
                <a:cubicBezTo>
                  <a:pt x="4810126" y="1579489"/>
                  <a:pt x="3878335" y="647698"/>
                  <a:pt x="2728912" y="647698"/>
                </a:cubicBezTo>
                <a:close/>
                <a:moveTo>
                  <a:pt x="2728913" y="0"/>
                </a:moveTo>
                <a:cubicBezTo>
                  <a:pt x="4236050" y="0"/>
                  <a:pt x="5457826" y="1221776"/>
                  <a:pt x="5457826" y="2728913"/>
                </a:cubicBezTo>
                <a:cubicBezTo>
                  <a:pt x="5457826" y="4236050"/>
                  <a:pt x="4236050" y="5457826"/>
                  <a:pt x="2728913" y="5457826"/>
                </a:cubicBezTo>
                <a:cubicBezTo>
                  <a:pt x="1221776" y="5457826"/>
                  <a:pt x="0" y="4236050"/>
                  <a:pt x="0" y="2728913"/>
                </a:cubicBezTo>
                <a:cubicBezTo>
                  <a:pt x="0" y="1221776"/>
                  <a:pt x="1221776" y="0"/>
                  <a:pt x="2728913" y="0"/>
                </a:cubicBezTo>
                <a:close/>
              </a:path>
            </a:pathLst>
          </a:custGeom>
          <a:solidFill>
            <a:schemeClr val="accent2">
              <a:alpha val="20000"/>
            </a:schemeClr>
          </a:solidFill>
          <a:ln w="3175" cap="flat" cmpd="sng" algn="ctr">
            <a:noFill/>
            <a:prstDash val="solid"/>
            <a:round/>
            <a:headEnd type="none" w="med" len="med"/>
            <a:tailEnd type="none" w="med" len="med"/>
          </a:ln>
          <a:effectLst/>
          <a:extLst/>
        </p:spPr>
        <p:txBody>
          <a:bodyPr wrap="square" lIns="36000" tIns="36000" rIns="36000" bIns="36000" rtlCol="0" anchor="ctr">
            <a:noAutofit/>
          </a:bodyPr>
          <a:lstStyle/>
          <a:p>
            <a:pPr algn="ctr">
              <a:lnSpc>
                <a:spcPct val="90000"/>
              </a:lnSpc>
            </a:pPr>
            <a:endParaRPr lang="de-DE" sz="1600" kern="0">
              <a:ea typeface="ＭＳ Ｐゴシック"/>
              <a:cs typeface="ＭＳ Ｐゴシック"/>
            </a:endParaRPr>
          </a:p>
        </p:txBody>
      </p:sp>
      <p:sp>
        <p:nvSpPr>
          <p:cNvPr id="18" name="Ellipse 79"/>
          <p:cNvSpPr>
            <a:spLocks noChangeAspect="1"/>
          </p:cNvSpPr>
          <p:nvPr userDrawn="1"/>
        </p:nvSpPr>
        <p:spPr bwMode="auto">
          <a:xfrm>
            <a:off x="5238748" y="2642469"/>
            <a:ext cx="3600000" cy="3600000"/>
          </a:xfrm>
          <a:custGeom>
            <a:avLst/>
            <a:gdLst/>
            <a:ahLst/>
            <a:cxnLst/>
            <a:rect l="l" t="t" r="r" b="b"/>
            <a:pathLst>
              <a:path w="5457826" h="5457826">
                <a:moveTo>
                  <a:pt x="3842285" y="1591896"/>
                </a:moveTo>
                <a:lnTo>
                  <a:pt x="4354562" y="2181203"/>
                </a:lnTo>
                <a:lnTo>
                  <a:pt x="2330703" y="3899467"/>
                </a:lnTo>
                <a:lnTo>
                  <a:pt x="2328907" y="3907651"/>
                </a:lnTo>
                <a:lnTo>
                  <a:pt x="1369965" y="2876575"/>
                </a:lnTo>
                <a:lnTo>
                  <a:pt x="1885496" y="2428430"/>
                </a:lnTo>
                <a:lnTo>
                  <a:pt x="2307592" y="2956434"/>
                </a:lnTo>
                <a:close/>
                <a:moveTo>
                  <a:pt x="2728912" y="647698"/>
                </a:moveTo>
                <a:cubicBezTo>
                  <a:pt x="1579489" y="647698"/>
                  <a:pt x="647698" y="1579489"/>
                  <a:pt x="647698" y="2728912"/>
                </a:cubicBezTo>
                <a:cubicBezTo>
                  <a:pt x="647698" y="3878335"/>
                  <a:pt x="1579489" y="4810126"/>
                  <a:pt x="2728912" y="4810126"/>
                </a:cubicBezTo>
                <a:cubicBezTo>
                  <a:pt x="3878335" y="4810126"/>
                  <a:pt x="4810126" y="3878335"/>
                  <a:pt x="4810126" y="2728912"/>
                </a:cubicBezTo>
                <a:cubicBezTo>
                  <a:pt x="4810126" y="1579489"/>
                  <a:pt x="3878335" y="647698"/>
                  <a:pt x="2728912" y="647698"/>
                </a:cubicBezTo>
                <a:close/>
                <a:moveTo>
                  <a:pt x="2728913" y="0"/>
                </a:moveTo>
                <a:cubicBezTo>
                  <a:pt x="4236050" y="0"/>
                  <a:pt x="5457826" y="1221776"/>
                  <a:pt x="5457826" y="2728913"/>
                </a:cubicBezTo>
                <a:cubicBezTo>
                  <a:pt x="5457826" y="4236050"/>
                  <a:pt x="4236050" y="5457826"/>
                  <a:pt x="2728913" y="5457826"/>
                </a:cubicBezTo>
                <a:cubicBezTo>
                  <a:pt x="1221776" y="5457826"/>
                  <a:pt x="0" y="4236050"/>
                  <a:pt x="0" y="2728913"/>
                </a:cubicBezTo>
                <a:cubicBezTo>
                  <a:pt x="0" y="1221776"/>
                  <a:pt x="1221776" y="0"/>
                  <a:pt x="2728913" y="0"/>
                </a:cubicBezTo>
                <a:close/>
              </a:path>
            </a:pathLst>
          </a:custGeom>
          <a:solidFill>
            <a:schemeClr val="bg1">
              <a:alpha val="10000"/>
            </a:schemeClr>
          </a:solidFill>
          <a:ln w="3175" cap="flat" cmpd="sng" algn="ctr">
            <a:noFill/>
            <a:prstDash val="solid"/>
            <a:round/>
            <a:headEnd type="none" w="med" len="med"/>
            <a:tailEnd type="none" w="med" len="med"/>
          </a:ln>
          <a:effectLst/>
          <a:extLst/>
        </p:spPr>
        <p:txBody>
          <a:bodyPr wrap="square" lIns="36000" tIns="36000" rIns="36000" bIns="36000" rtlCol="0" anchor="ctr">
            <a:noAutofit/>
          </a:bodyPr>
          <a:lstStyle/>
          <a:p>
            <a:pPr algn="ctr">
              <a:lnSpc>
                <a:spcPct val="90000"/>
              </a:lnSpc>
            </a:pPr>
            <a:endParaRPr lang="de-DE" sz="1600" kern="0">
              <a:ea typeface="ＭＳ Ｐゴシック"/>
              <a:cs typeface="ＭＳ Ｐゴシック"/>
            </a:endParaRPr>
          </a:p>
        </p:txBody>
      </p:sp>
      <p:sp>
        <p:nvSpPr>
          <p:cNvPr id="21" name="Rechteck 20"/>
          <p:cNvSpPr/>
          <p:nvPr userDrawn="1"/>
        </p:nvSpPr>
        <p:spPr>
          <a:xfrm>
            <a:off x="142875" y="2314575"/>
            <a:ext cx="4358522" cy="3085081"/>
          </a:xfrm>
          <a:prstGeom prst="rect">
            <a:avLst/>
          </a:prstGeom>
          <a:gradFill flip="none" rotWithShape="1">
            <a:gsLst>
              <a:gs pos="0">
                <a:srgbClr val="000000">
                  <a:alpha val="10000"/>
                </a:srgbClr>
              </a:gs>
              <a:gs pos="75000">
                <a:schemeClr val="bg1">
                  <a:alpha val="0"/>
                </a:schemeClr>
              </a:gs>
            </a:gsLst>
            <a:lin ang="5400000" scaled="1"/>
            <a:tileRect/>
          </a:gradFill>
          <a:ln>
            <a:noFill/>
          </a:ln>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000"/>
          </a:p>
        </p:txBody>
      </p:sp>
      <p:sp>
        <p:nvSpPr>
          <p:cNvPr id="22" name="Rechteck 21"/>
          <p:cNvSpPr/>
          <p:nvPr userDrawn="1"/>
        </p:nvSpPr>
        <p:spPr>
          <a:xfrm>
            <a:off x="4642603" y="2314575"/>
            <a:ext cx="4358522" cy="3085081"/>
          </a:xfrm>
          <a:prstGeom prst="rect">
            <a:avLst/>
          </a:prstGeom>
          <a:gradFill flip="none" rotWithShape="1">
            <a:gsLst>
              <a:gs pos="0">
                <a:srgbClr val="000000">
                  <a:alpha val="10000"/>
                </a:srgbClr>
              </a:gs>
              <a:gs pos="75000">
                <a:schemeClr val="bg1">
                  <a:alpha val="0"/>
                </a:schemeClr>
              </a:gs>
            </a:gsLst>
            <a:lin ang="5400000" scaled="1"/>
            <a:tileRect/>
          </a:gradFill>
          <a:ln>
            <a:noFill/>
          </a:ln>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000"/>
          </a:p>
        </p:txBody>
      </p:sp>
      <p:pic>
        <p:nvPicPr>
          <p:cNvPr id="8" name="Picture 17"/>
          <p:cNvPicPr>
            <a:picLocks noChangeAspect="1"/>
          </p:cNvPicPr>
          <p:nvPr userDrawn="1"/>
        </p:nvPicPr>
        <p:blipFill>
          <a:blip r:embed="rId2" cstate="print">
            <a:extLst>
              <a:ext uri="{28A0092B-C50C-407E-A947-70E740481C1C}">
                <a14:useLocalDpi xmlns:a14="http://schemas.microsoft.com/office/drawing/2010/main" val="0"/>
              </a:ext>
            </a:extLst>
          </a:blip>
          <a:srcRect r="53169"/>
          <a:stretch>
            <a:fillRect/>
          </a:stretch>
        </p:blipFill>
        <p:spPr bwMode="auto">
          <a:xfrm>
            <a:off x="449680" y="2362980"/>
            <a:ext cx="3744913"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8"/>
          <p:cNvPicPr>
            <a:picLocks noChangeAspect="1"/>
          </p:cNvPicPr>
          <p:nvPr userDrawn="1"/>
        </p:nvPicPr>
        <p:blipFill>
          <a:blip r:embed="rId2" cstate="print">
            <a:extLst>
              <a:ext uri="{28A0092B-C50C-407E-A947-70E740481C1C}">
                <a14:useLocalDpi xmlns:a14="http://schemas.microsoft.com/office/drawing/2010/main" val="0"/>
              </a:ext>
            </a:extLst>
          </a:blip>
          <a:srcRect r="53169"/>
          <a:stretch>
            <a:fillRect/>
          </a:stretch>
        </p:blipFill>
        <p:spPr bwMode="auto">
          <a:xfrm>
            <a:off x="4949408" y="2343908"/>
            <a:ext cx="3744912"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Placeholder 1"/>
          <p:cNvSpPr>
            <a:spLocks noGrp="1"/>
          </p:cNvSpPr>
          <p:nvPr userDrawn="1">
            <p:ph type="title"/>
          </p:nvPr>
        </p:nvSpPr>
        <p:spPr bwMode="auto">
          <a:xfrm>
            <a:off x="500063" y="708660"/>
            <a:ext cx="833278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smtClean="0"/>
              <a:t>Titelmasterformat durch Klicken bearbeiten</a:t>
            </a:r>
            <a:endParaRPr lang="en-US" dirty="0" smtClean="0"/>
          </a:p>
        </p:txBody>
      </p:sp>
      <p:sp>
        <p:nvSpPr>
          <p:cNvPr id="10" name="Textplatzhalter 9"/>
          <p:cNvSpPr>
            <a:spLocks noGrp="1"/>
          </p:cNvSpPr>
          <p:nvPr>
            <p:ph type="body" sz="quarter" idx="11"/>
          </p:nvPr>
        </p:nvSpPr>
        <p:spPr>
          <a:xfrm>
            <a:off x="468213" y="1523704"/>
            <a:ext cx="4033184" cy="724953"/>
          </a:xfrm>
        </p:spPr>
        <p:txBody>
          <a:bodyPr anchor="ctr"/>
          <a:lstStyle>
            <a:lvl1pPr marL="0" indent="0" algn="l">
              <a:spcBef>
                <a:spcPts val="0"/>
              </a:spcBef>
              <a:buNone/>
              <a:defRPr sz="2400" b="1"/>
            </a:lvl1pPr>
          </a:lstStyle>
          <a:p>
            <a:pPr lvl="0"/>
            <a:r>
              <a:rPr lang="de-DE" smtClean="0"/>
              <a:t>Textmasterformat bearbeiten</a:t>
            </a:r>
          </a:p>
        </p:txBody>
      </p:sp>
      <p:sp>
        <p:nvSpPr>
          <p:cNvPr id="20" name="Textplatzhalter 9"/>
          <p:cNvSpPr>
            <a:spLocks noGrp="1"/>
          </p:cNvSpPr>
          <p:nvPr>
            <p:ph type="body" sz="quarter" idx="12"/>
          </p:nvPr>
        </p:nvSpPr>
        <p:spPr>
          <a:xfrm>
            <a:off x="4967941" y="1523704"/>
            <a:ext cx="4033184" cy="724953"/>
          </a:xfrm>
        </p:spPr>
        <p:txBody>
          <a:bodyPr anchor="ctr"/>
          <a:lstStyle>
            <a:lvl1pPr marL="0" indent="0" algn="l">
              <a:spcBef>
                <a:spcPts val="0"/>
              </a:spcBef>
              <a:buNone/>
              <a:defRPr sz="2400" b="1">
                <a:solidFill>
                  <a:schemeClr val="bg1"/>
                </a:solidFill>
              </a:defRPr>
            </a:lvl1pPr>
          </a:lstStyle>
          <a:p>
            <a:pPr lvl="0"/>
            <a:r>
              <a:rPr lang="de-DE" smtClean="0"/>
              <a:t>Textmasterformat bearbeiten</a:t>
            </a:r>
          </a:p>
        </p:txBody>
      </p:sp>
      <p:sp>
        <p:nvSpPr>
          <p:cNvPr id="3" name="Content Placeholder 2"/>
          <p:cNvSpPr>
            <a:spLocks noGrp="1"/>
          </p:cNvSpPr>
          <p:nvPr>
            <p:ph sz="half" idx="1"/>
          </p:nvPr>
        </p:nvSpPr>
        <p:spPr>
          <a:xfrm>
            <a:off x="468213" y="2343150"/>
            <a:ext cx="4033184" cy="4131454"/>
          </a:xfrm>
          <a:prstGeom prst="rect">
            <a:avLst/>
          </a:prstGeom>
          <a:noFill/>
          <a:ln w="19050">
            <a:noFill/>
            <a:miter lim="800000"/>
          </a:ln>
        </p:spPr>
        <p:txBody>
          <a:bodyPr lIns="36000" tIns="36000" rIns="36000" bIns="36000">
            <a:noAutofit/>
          </a:bodyPr>
          <a:lstStyle>
            <a:lvl1pPr marL="144000" indent="-144000">
              <a:lnSpc>
                <a:spcPct val="90000"/>
              </a:lnSpc>
              <a:spcBef>
                <a:spcPts val="200"/>
              </a:spcBef>
              <a:spcAft>
                <a:spcPts val="200"/>
              </a:spcAft>
              <a:defRPr sz="2000"/>
            </a:lvl1pPr>
            <a:lvl2pPr marL="288000" indent="-144000">
              <a:lnSpc>
                <a:spcPct val="90000"/>
              </a:lnSpc>
              <a:spcBef>
                <a:spcPts val="100"/>
              </a:spcBef>
              <a:spcAft>
                <a:spcPts val="100"/>
              </a:spcAft>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Textmasterformat bearbeiten</a:t>
            </a:r>
          </a:p>
          <a:p>
            <a:pPr lvl="1"/>
            <a:r>
              <a:rPr lang="de-DE" smtClean="0"/>
              <a:t>Zweite Ebene</a:t>
            </a:r>
          </a:p>
        </p:txBody>
      </p:sp>
      <p:sp>
        <p:nvSpPr>
          <p:cNvPr id="19" name="Content Placeholder 2"/>
          <p:cNvSpPr>
            <a:spLocks noGrp="1"/>
          </p:cNvSpPr>
          <p:nvPr>
            <p:ph sz="half" idx="10"/>
          </p:nvPr>
        </p:nvSpPr>
        <p:spPr>
          <a:xfrm>
            <a:off x="4967941" y="2343150"/>
            <a:ext cx="4033184" cy="4131454"/>
          </a:xfrm>
          <a:prstGeom prst="rect">
            <a:avLst/>
          </a:prstGeom>
          <a:noFill/>
          <a:ln w="19050">
            <a:noFill/>
            <a:miter lim="800000"/>
          </a:ln>
        </p:spPr>
        <p:txBody>
          <a:bodyPr lIns="36000" tIns="36000" rIns="36000" bIns="36000">
            <a:noAutofit/>
          </a:bodyPr>
          <a:lstStyle>
            <a:lvl1pPr marL="144000" indent="-144000">
              <a:lnSpc>
                <a:spcPct val="90000"/>
              </a:lnSpc>
              <a:spcBef>
                <a:spcPts val="200"/>
              </a:spcBef>
              <a:spcAft>
                <a:spcPts val="200"/>
              </a:spcAft>
              <a:buClr>
                <a:schemeClr val="bg1"/>
              </a:buClr>
              <a:defRPr sz="2000">
                <a:solidFill>
                  <a:schemeClr val="bg1"/>
                </a:solidFill>
              </a:defRPr>
            </a:lvl1pPr>
            <a:lvl2pPr marL="288000" indent="-144000">
              <a:lnSpc>
                <a:spcPct val="90000"/>
              </a:lnSpc>
              <a:spcBef>
                <a:spcPts val="100"/>
              </a:spcBef>
              <a:spcAft>
                <a:spcPts val="100"/>
              </a:spcAft>
              <a:buClr>
                <a:schemeClr val="bg1"/>
              </a:buClr>
              <a:defRPr sz="1800">
                <a:solidFill>
                  <a:schemeClr val="bg1"/>
                </a:solidFill>
              </a:defRPr>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Textmasterformat bearbeiten</a:t>
            </a:r>
          </a:p>
          <a:p>
            <a:pPr lvl="1"/>
            <a:r>
              <a:rPr lang="de-DE" smtClean="0"/>
              <a:t>Zweite Ebene</a:t>
            </a:r>
          </a:p>
        </p:txBody>
      </p:sp>
    </p:spTree>
    <p:extLst>
      <p:ext uri="{BB962C8B-B14F-4D97-AF65-F5344CB8AC3E}">
        <p14:creationId xmlns:p14="http://schemas.microsoft.com/office/powerpoint/2010/main" val="700457551"/>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AG - One Column Content">
    <p:spTree>
      <p:nvGrpSpPr>
        <p:cNvPr id="1" name=""/>
        <p:cNvGrpSpPr/>
        <p:nvPr/>
      </p:nvGrpSpPr>
      <p:grpSpPr>
        <a:xfrm>
          <a:off x="0" y="0"/>
          <a:ext cx="0" cy="0"/>
          <a:chOff x="0" y="0"/>
          <a:chExt cx="0" cy="0"/>
        </a:xfrm>
      </p:grpSpPr>
      <p:sp>
        <p:nvSpPr>
          <p:cNvPr id="4" name="Rectangle 12"/>
          <p:cNvSpPr/>
          <p:nvPr/>
        </p:nvSpPr>
        <p:spPr>
          <a:xfrm>
            <a:off x="-1587" y="4445187"/>
            <a:ext cx="9144000" cy="1984946"/>
          </a:xfrm>
          <a:prstGeom prst="rect">
            <a:avLst/>
          </a:prstGeom>
          <a:gradFill flip="none" rotWithShape="1">
            <a:gsLst>
              <a:gs pos="0">
                <a:schemeClr val="bg1">
                  <a:lumMod val="50000"/>
                  <a:alpha val="29000"/>
                </a:schemeClr>
              </a:gs>
              <a:gs pos="100000">
                <a:schemeClr val="tx1">
                  <a:tint val="23500"/>
                  <a:satMod val="160000"/>
                  <a:alpha val="0"/>
                </a:schemeClr>
              </a:gs>
            </a:gsLst>
            <a:lin ang="5400000" scaled="1"/>
            <a:tileRect/>
          </a:gradFill>
          <a:ln>
            <a:noFill/>
          </a:ln>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6" name="Picture 15"/>
          <p:cNvPicPr>
            <a:picLocks noChangeAspect="1"/>
          </p:cNvPicPr>
          <p:nvPr/>
        </p:nvPicPr>
        <p:blipFill>
          <a:blip r:embed="rId2" cstate="print">
            <a:extLst>
              <a:ext uri="{28A0092B-C50C-407E-A947-70E740481C1C}">
                <a14:useLocalDpi xmlns:a14="http://schemas.microsoft.com/office/drawing/2010/main" val="0"/>
              </a:ext>
            </a:extLst>
          </a:blip>
          <a:srcRect b="75491"/>
          <a:stretch>
            <a:fillRect/>
          </a:stretch>
        </p:blipFill>
        <p:spPr bwMode="auto">
          <a:xfrm>
            <a:off x="500063" y="4695825"/>
            <a:ext cx="83375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500063" y="1506539"/>
            <a:ext cx="8337549" cy="4545012"/>
          </a:xfrm>
          <a:prstGeom prst="rect">
            <a:avLst/>
          </a:prstGeom>
        </p:spPr>
        <p:txBody>
          <a:bodyPr/>
          <a:lstStyle>
            <a:lvl1pPr>
              <a:defRPr/>
            </a:lvl1pPr>
            <a:lvl5pPr>
              <a:defRPr/>
            </a:lvl5pPr>
            <a:lvl6pPr>
              <a:defRPr/>
            </a:lvl6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p:txBody>
      </p:sp>
      <p:sp>
        <p:nvSpPr>
          <p:cNvPr id="7" name="Title Placeholder 1"/>
          <p:cNvSpPr>
            <a:spLocks noGrp="1"/>
          </p:cNvSpPr>
          <p:nvPr>
            <p:ph type="title"/>
          </p:nvPr>
        </p:nvSpPr>
        <p:spPr bwMode="auto">
          <a:xfrm>
            <a:off x="500063" y="708660"/>
            <a:ext cx="833278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smtClean="0"/>
              <a:t>Titelmasterformat durch Klicken bearbeiten</a:t>
            </a:r>
            <a:endParaRPr lang="en-US" dirty="0" smtClean="0"/>
          </a:p>
        </p:txBody>
      </p:sp>
    </p:spTree>
    <p:extLst>
      <p:ext uri="{BB962C8B-B14F-4D97-AF65-F5344CB8AC3E}">
        <p14:creationId xmlns:p14="http://schemas.microsoft.com/office/powerpoint/2010/main" val="1639130892"/>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1"/>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074863" y="6594475"/>
            <a:ext cx="7069137"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hidden="1"/>
          <p:cNvSpPr>
            <a:spLocks noGrp="1"/>
          </p:cNvSpPr>
          <p:nvPr>
            <p:ph type="dt" sz="half" idx="2"/>
          </p:nvPr>
        </p:nvSpPr>
        <p:spPr>
          <a:xfrm>
            <a:off x="3527425" y="6588125"/>
            <a:ext cx="3395663" cy="230188"/>
          </a:xfrm>
          <a:prstGeom prst="rect">
            <a:avLst/>
          </a:prstGeom>
        </p:spPr>
        <p:txBody>
          <a:bodyPr vert="horz" lIns="91440" tIns="45720" rIns="91440" bIns="45720" rtlCol="0" anchor="ctr"/>
          <a:lstStyle>
            <a:lvl1pPr algn="r" fontAlgn="auto">
              <a:spcBef>
                <a:spcPts val="0"/>
              </a:spcBef>
              <a:spcAft>
                <a:spcPts val="0"/>
              </a:spcAft>
              <a:defRPr sz="900">
                <a:solidFill>
                  <a:schemeClr val="bg1"/>
                </a:solidFill>
                <a:latin typeface="+mn-lt"/>
                <a:ea typeface="+mn-ea"/>
                <a:cs typeface="+mn-cs"/>
              </a:defRPr>
            </a:lvl1pPr>
          </a:lstStyle>
          <a:p>
            <a:pPr>
              <a:defRPr/>
            </a:pPr>
            <a:r>
              <a:rPr lang="en-US"/>
              <a:t>December 9, 2011</a:t>
            </a:r>
          </a:p>
        </p:txBody>
      </p:sp>
      <p:sp>
        <p:nvSpPr>
          <p:cNvPr id="5" name="Footer Placeholder 4" hidden="1"/>
          <p:cNvSpPr>
            <a:spLocks noGrp="1"/>
          </p:cNvSpPr>
          <p:nvPr>
            <p:ph type="ftr" sz="quarter" idx="3"/>
          </p:nvPr>
        </p:nvSpPr>
        <p:spPr>
          <a:xfrm>
            <a:off x="201613" y="6588125"/>
            <a:ext cx="5589587" cy="246063"/>
          </a:xfrm>
          <a:prstGeom prst="rect">
            <a:avLst/>
          </a:prstGeom>
        </p:spPr>
        <p:txBody>
          <a:bodyPr vert="horz" lIns="91440" tIns="45720" rIns="91440" bIns="45720" rtlCol="0" anchor="ctr"/>
          <a:lstStyle>
            <a:lvl1pPr algn="l" fontAlgn="auto">
              <a:spcBef>
                <a:spcPts val="0"/>
              </a:spcBef>
              <a:spcAft>
                <a:spcPts val="0"/>
              </a:spcAft>
              <a:defRPr sz="900">
                <a:solidFill>
                  <a:schemeClr val="bg1"/>
                </a:solidFill>
                <a:latin typeface="+mn-lt"/>
                <a:ea typeface="+mn-ea"/>
                <a:cs typeface="+mn-cs"/>
              </a:defRPr>
            </a:lvl1pPr>
          </a:lstStyle>
          <a:p>
            <a:pPr>
              <a:defRPr/>
            </a:pPr>
            <a:endParaRPr lang="en-US"/>
          </a:p>
        </p:txBody>
      </p:sp>
      <p:sp>
        <p:nvSpPr>
          <p:cNvPr id="6" name="Slide Number Placeholder 5" hidden="1"/>
          <p:cNvSpPr>
            <a:spLocks noGrp="1"/>
          </p:cNvSpPr>
          <p:nvPr>
            <p:ph type="sldNum" sz="quarter" idx="4"/>
          </p:nvPr>
        </p:nvSpPr>
        <p:spPr>
          <a:xfrm>
            <a:off x="6927850" y="6588125"/>
            <a:ext cx="457200" cy="228600"/>
          </a:xfrm>
          <a:prstGeom prst="rect">
            <a:avLst/>
          </a:prstGeom>
        </p:spPr>
        <p:txBody>
          <a:bodyPr vert="horz" wrap="square" lIns="91440" tIns="45720" rIns="0" bIns="45720" numCol="1" anchor="ctr" anchorCtr="0" compatLnSpc="1">
            <a:prstTxWarp prst="textNoShape">
              <a:avLst/>
            </a:prstTxWarp>
          </a:bodyPr>
          <a:lstStyle>
            <a:lvl1pPr>
              <a:defRPr sz="900">
                <a:solidFill>
                  <a:schemeClr val="bg1"/>
                </a:solidFill>
                <a:cs typeface="Arial" pitchFamily="34" charset="0"/>
              </a:defRPr>
            </a:lvl1pPr>
          </a:lstStyle>
          <a:p>
            <a:pPr>
              <a:defRPr/>
            </a:pPr>
            <a:fld id="{C43C8747-406D-492B-A38B-6F7C3A2B6CCB}" type="slidenum">
              <a:rPr lang="en-US"/>
              <a:pPr>
                <a:defRPr/>
              </a:pPr>
              <a:t>‹#›</a:t>
            </a:fld>
            <a:endParaRPr lang="en-US"/>
          </a:p>
        </p:txBody>
      </p:sp>
      <p:pic>
        <p:nvPicPr>
          <p:cNvPr id="2056" name="Picture 12" descr="SAG logo.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bwMode="auto">
          <a:xfrm>
            <a:off x="285750" y="1588"/>
            <a:ext cx="1694691" cy="61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22"/>
          <p:cNvSpPr txBox="1">
            <a:spLocks noChangeArrowheads="1"/>
          </p:cNvSpPr>
          <p:nvPr/>
        </p:nvSpPr>
        <p:spPr bwMode="auto">
          <a:xfrm>
            <a:off x="928688" y="6650038"/>
            <a:ext cx="2703512"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eaLnBrk="1" hangingPunct="1">
              <a:defRPr/>
            </a:pPr>
            <a:r>
              <a:rPr lang="en-US" sz="700" dirty="0" smtClean="0">
                <a:solidFill>
                  <a:srgbClr val="7F7F7F"/>
                </a:solidFill>
                <a:cs typeface="Arial" pitchFamily="34" charset="0"/>
              </a:rPr>
              <a:t>©2013 Software AG. All rights reserved</a:t>
            </a:r>
            <a:r>
              <a:rPr lang="en-US" sz="700" smtClean="0">
                <a:solidFill>
                  <a:srgbClr val="7F7F7F"/>
                </a:solidFill>
                <a:cs typeface="Arial" pitchFamily="34" charset="0"/>
              </a:rPr>
              <a:t>. </a:t>
            </a:r>
            <a:endParaRPr lang="en-US" sz="700" dirty="0" smtClean="0">
              <a:solidFill>
                <a:srgbClr val="7F7F7F"/>
              </a:solidFill>
              <a:cs typeface="Arial" pitchFamily="34" charset="0"/>
            </a:endParaRPr>
          </a:p>
        </p:txBody>
      </p:sp>
      <p:pic>
        <p:nvPicPr>
          <p:cNvPr id="17" name="Picture 36" descr="tagline.png"/>
          <p:cNvPicPr>
            <a:picLocks noChangeAspect="1"/>
          </p:cNvPicPr>
          <p:nvPr/>
        </p:nvPicPr>
        <p:blipFill rotWithShape="1">
          <a:blip r:embed="rId16" cstate="print">
            <a:duotone>
              <a:prstClr val="black"/>
              <a:schemeClr val="bg1">
                <a:tint val="45000"/>
                <a:satMod val="400000"/>
              </a:schemeClr>
            </a:duotone>
            <a:extLst>
              <a:ext uri="{28A0092B-C50C-407E-A947-70E740481C1C}">
                <a14:useLocalDpi xmlns:a14="http://schemas.microsoft.com/office/drawing/2010/main"/>
              </a:ext>
            </a:extLst>
          </a:blip>
          <a:srcRect l="6989" t="-1703" r="1953" b="6396"/>
          <a:stretch/>
        </p:blipFill>
        <p:spPr>
          <a:xfrm>
            <a:off x="7679110" y="6578651"/>
            <a:ext cx="1286348" cy="311719"/>
          </a:xfrm>
          <a:prstGeom prst="rect">
            <a:avLst/>
          </a:prstGeom>
          <a:effectLst>
            <a:outerShdw blurRad="101600" sx="105000" sy="105000" algn="ctr" rotWithShape="0">
              <a:prstClr val="black">
                <a:alpha val="88000"/>
              </a:prstClr>
            </a:outerShdw>
          </a:effectLst>
        </p:spPr>
      </p:pic>
      <p:sp>
        <p:nvSpPr>
          <p:cNvPr id="13" name="TextBox 11"/>
          <p:cNvSpPr txBox="1">
            <a:spLocks noChangeArrowheads="1"/>
          </p:cNvSpPr>
          <p:nvPr/>
        </p:nvSpPr>
        <p:spPr bwMode="auto">
          <a:xfrm>
            <a:off x="500063" y="6651625"/>
            <a:ext cx="397668" cy="107950"/>
          </a:xfrm>
          <a:prstGeom prst="rect">
            <a:avLst/>
          </a:prstGeom>
          <a:noFill/>
          <a:ln>
            <a:noFill/>
          </a:ln>
          <a:extLst/>
        </p:spPr>
        <p:txBody>
          <a:bodyPr lIns="0" tIns="0" rIns="0" bIns="0"/>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eaLnBrk="1" hangingPunct="1">
              <a:defRPr/>
            </a:pPr>
            <a:fld id="{F8714038-F777-4D6C-BF39-F3C9BE8830C2}" type="slidenum">
              <a:rPr lang="en-US" sz="700" smtClean="0">
                <a:solidFill>
                  <a:srgbClr val="999999"/>
                </a:solidFill>
                <a:cs typeface="Arial" pitchFamily="34" charset="0"/>
              </a:rPr>
              <a:pPr eaLnBrk="1" hangingPunct="1">
                <a:defRPr/>
              </a:pPr>
              <a:t>‹#›</a:t>
            </a:fld>
            <a:r>
              <a:rPr lang="en-US" sz="700" dirty="0" smtClean="0">
                <a:solidFill>
                  <a:srgbClr val="999999"/>
                </a:solidFill>
                <a:cs typeface="Arial" pitchFamily="34" charset="0"/>
              </a:rPr>
              <a:t>   |</a:t>
            </a:r>
          </a:p>
        </p:txBody>
      </p:sp>
      <p:sp>
        <p:nvSpPr>
          <p:cNvPr id="12" name="Title Placeholder 1"/>
          <p:cNvSpPr>
            <a:spLocks noGrp="1"/>
          </p:cNvSpPr>
          <p:nvPr>
            <p:ph type="title"/>
          </p:nvPr>
        </p:nvSpPr>
        <p:spPr bwMode="auto">
          <a:xfrm>
            <a:off x="500063" y="708660"/>
            <a:ext cx="833278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slide title (use sentence case)</a:t>
            </a:r>
          </a:p>
        </p:txBody>
      </p:sp>
      <p:sp>
        <p:nvSpPr>
          <p:cNvPr id="14" name="Text Placeholder 2"/>
          <p:cNvSpPr>
            <a:spLocks noGrp="1"/>
          </p:cNvSpPr>
          <p:nvPr>
            <p:ph type="body" idx="1"/>
          </p:nvPr>
        </p:nvSpPr>
        <p:spPr bwMode="auto">
          <a:xfrm>
            <a:off x="500063" y="1577340"/>
            <a:ext cx="8332787" cy="447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cSld>
  <p:clrMap bg1="lt1" tx1="dk1" bg2="lt2" tx2="dk2" accent1="accent1" accent2="accent2" accent3="accent3" accent4="accent4" accent5="accent5" accent6="accent6" hlink="hlink" folHlink="folHlink"/>
  <p:sldLayoutIdLst>
    <p:sldLayoutId id="2147485120" r:id="rId1"/>
    <p:sldLayoutId id="2147485123" r:id="rId2"/>
    <p:sldLayoutId id="2147485101" r:id="rId3"/>
    <p:sldLayoutId id="2147485122" r:id="rId4"/>
    <p:sldLayoutId id="2147485119" r:id="rId5"/>
    <p:sldLayoutId id="2147485121" r:id="rId6"/>
    <p:sldLayoutId id="2147485104" r:id="rId7"/>
    <p:sldLayoutId id="2147485124" r:id="rId8"/>
    <p:sldLayoutId id="2147485105" r:id="rId9"/>
    <p:sldLayoutId id="2147485106" r:id="rId10"/>
    <p:sldLayoutId id="2147485109" r:id="rId11"/>
    <p:sldLayoutId id="2147485126" r:id="rId12"/>
  </p:sldLayoutIdLst>
  <p:transition spd="med">
    <p:fade/>
  </p:transition>
  <p:timing>
    <p:tnLst>
      <p:par>
        <p:cTn id="1" dur="indefinite" restart="never" nodeType="tmRoot"/>
      </p:par>
    </p:tnLst>
  </p:timing>
  <p:hf hdr="0" ftr="0"/>
  <p:txStyles>
    <p:titleStyle>
      <a:lvl1pPr algn="l" rtl="0" eaLnBrk="1" fontAlgn="base" hangingPunct="1">
        <a:spcBef>
          <a:spcPct val="0"/>
        </a:spcBef>
        <a:spcAft>
          <a:spcPct val="0"/>
        </a:spcAft>
        <a:defRPr sz="2800" b="1" kern="1200">
          <a:solidFill>
            <a:schemeClr val="tx1"/>
          </a:solidFill>
          <a:latin typeface="+mj-lt"/>
          <a:ea typeface="MS PGothic" pitchFamily="34" charset="-128"/>
          <a:cs typeface="MS PGothic" charset="0"/>
        </a:defRPr>
      </a:lvl1pPr>
      <a:lvl2pPr algn="l" rtl="0" eaLnBrk="1" fontAlgn="base" hangingPunct="1">
        <a:spcBef>
          <a:spcPct val="0"/>
        </a:spcBef>
        <a:spcAft>
          <a:spcPct val="0"/>
        </a:spcAft>
        <a:defRPr sz="2800" b="1">
          <a:solidFill>
            <a:schemeClr val="tx1"/>
          </a:solidFill>
          <a:latin typeface="Trebuchet MS" pitchFamily="34" charset="0"/>
          <a:ea typeface="MS PGothic" pitchFamily="34" charset="-128"/>
          <a:cs typeface="MS PGothic" charset="0"/>
        </a:defRPr>
      </a:lvl2pPr>
      <a:lvl3pPr algn="l" rtl="0" eaLnBrk="1" fontAlgn="base" hangingPunct="1">
        <a:spcBef>
          <a:spcPct val="0"/>
        </a:spcBef>
        <a:spcAft>
          <a:spcPct val="0"/>
        </a:spcAft>
        <a:defRPr sz="2800" b="1">
          <a:solidFill>
            <a:schemeClr val="tx1"/>
          </a:solidFill>
          <a:latin typeface="Trebuchet MS" pitchFamily="34" charset="0"/>
          <a:ea typeface="MS PGothic" pitchFamily="34" charset="-128"/>
          <a:cs typeface="MS PGothic" charset="0"/>
        </a:defRPr>
      </a:lvl3pPr>
      <a:lvl4pPr algn="l" rtl="0" eaLnBrk="1" fontAlgn="base" hangingPunct="1">
        <a:spcBef>
          <a:spcPct val="0"/>
        </a:spcBef>
        <a:spcAft>
          <a:spcPct val="0"/>
        </a:spcAft>
        <a:defRPr sz="2800" b="1">
          <a:solidFill>
            <a:schemeClr val="tx1"/>
          </a:solidFill>
          <a:latin typeface="Trebuchet MS" pitchFamily="34" charset="0"/>
          <a:ea typeface="MS PGothic" pitchFamily="34" charset="-128"/>
          <a:cs typeface="MS PGothic" charset="0"/>
        </a:defRPr>
      </a:lvl4pPr>
      <a:lvl5pPr algn="l" rtl="0" eaLnBrk="1" fontAlgn="base" hangingPunct="1">
        <a:spcBef>
          <a:spcPct val="0"/>
        </a:spcBef>
        <a:spcAft>
          <a:spcPct val="0"/>
        </a:spcAft>
        <a:defRPr sz="2800" b="1">
          <a:solidFill>
            <a:schemeClr val="tx1"/>
          </a:solidFill>
          <a:latin typeface="Trebuchet MS" pitchFamily="34" charset="0"/>
          <a:ea typeface="MS PGothic" pitchFamily="34" charset="-128"/>
          <a:cs typeface="MS PGothic" charset="0"/>
        </a:defRPr>
      </a:lvl5pPr>
      <a:lvl6pPr marL="457200" algn="l" rtl="0" eaLnBrk="1" fontAlgn="base" hangingPunct="1">
        <a:spcBef>
          <a:spcPct val="0"/>
        </a:spcBef>
        <a:spcAft>
          <a:spcPct val="0"/>
        </a:spcAft>
        <a:defRPr sz="2200" b="1">
          <a:solidFill>
            <a:schemeClr val="tx1"/>
          </a:solidFill>
          <a:latin typeface="Trebuchet MS" pitchFamily="34" charset="0"/>
        </a:defRPr>
      </a:lvl6pPr>
      <a:lvl7pPr marL="914400" algn="l" rtl="0" eaLnBrk="1" fontAlgn="base" hangingPunct="1">
        <a:spcBef>
          <a:spcPct val="0"/>
        </a:spcBef>
        <a:spcAft>
          <a:spcPct val="0"/>
        </a:spcAft>
        <a:defRPr sz="2200" b="1">
          <a:solidFill>
            <a:schemeClr val="tx1"/>
          </a:solidFill>
          <a:latin typeface="Trebuchet MS" pitchFamily="34" charset="0"/>
        </a:defRPr>
      </a:lvl7pPr>
      <a:lvl8pPr marL="1371600" algn="l" rtl="0" eaLnBrk="1" fontAlgn="base" hangingPunct="1">
        <a:spcBef>
          <a:spcPct val="0"/>
        </a:spcBef>
        <a:spcAft>
          <a:spcPct val="0"/>
        </a:spcAft>
        <a:defRPr sz="2200" b="1">
          <a:solidFill>
            <a:schemeClr val="tx1"/>
          </a:solidFill>
          <a:latin typeface="Trebuchet MS" pitchFamily="34" charset="0"/>
        </a:defRPr>
      </a:lvl8pPr>
      <a:lvl9pPr marL="1828800" algn="l" rtl="0" eaLnBrk="1" fontAlgn="base" hangingPunct="1">
        <a:spcBef>
          <a:spcPct val="0"/>
        </a:spcBef>
        <a:spcAft>
          <a:spcPct val="0"/>
        </a:spcAft>
        <a:defRPr sz="2200" b="1">
          <a:solidFill>
            <a:schemeClr val="tx1"/>
          </a:solidFill>
          <a:latin typeface="Trebuchet MS" pitchFamily="34" charset="0"/>
        </a:defRPr>
      </a:lvl9pPr>
    </p:titleStyle>
    <p:bodyStyle>
      <a:lvl1pPr marL="228600" indent="-228600" algn="l" rtl="0" eaLnBrk="1" fontAlgn="base" hangingPunct="1">
        <a:spcBef>
          <a:spcPts val="600"/>
        </a:spcBef>
        <a:spcAft>
          <a:spcPct val="0"/>
        </a:spcAft>
        <a:buClr>
          <a:schemeClr val="accent2"/>
        </a:buClr>
        <a:buFont typeface="Arial" charset="0"/>
        <a:buChar char="•"/>
        <a:defRPr sz="2000" kern="1200">
          <a:solidFill>
            <a:schemeClr val="tx1"/>
          </a:solidFill>
          <a:latin typeface="+mn-lt"/>
          <a:ea typeface="MS PGothic" pitchFamily="34" charset="-128"/>
          <a:cs typeface="MS PGothic" charset="0"/>
        </a:defRPr>
      </a:lvl1pPr>
      <a:lvl2pPr marL="457200" indent="-228600" algn="l" rtl="0" eaLnBrk="1" fontAlgn="base" hangingPunct="1">
        <a:spcBef>
          <a:spcPts val="300"/>
        </a:spcBef>
        <a:spcAft>
          <a:spcPct val="0"/>
        </a:spcAft>
        <a:buClr>
          <a:schemeClr val="accent2"/>
        </a:buClr>
        <a:buFont typeface="Arial" charset="0"/>
        <a:buChar char="•"/>
        <a:defRPr sz="1800" kern="1200">
          <a:solidFill>
            <a:srgbClr val="233356"/>
          </a:solidFill>
          <a:latin typeface="+mn-lt"/>
          <a:ea typeface="MS PGothic" pitchFamily="34" charset="-128"/>
          <a:cs typeface="MS PGothic" charset="0"/>
        </a:defRPr>
      </a:lvl2pPr>
      <a:lvl3pPr marL="685800" indent="-228600" algn="l" rtl="0" eaLnBrk="1" fontAlgn="base" hangingPunct="1">
        <a:spcBef>
          <a:spcPts val="300"/>
        </a:spcBef>
        <a:spcAft>
          <a:spcPct val="0"/>
        </a:spcAft>
        <a:buFont typeface="Trebuchet MS" pitchFamily="34" charset="0"/>
        <a:buChar char="—"/>
        <a:defRPr sz="1600" kern="1200">
          <a:solidFill>
            <a:srgbClr val="233356"/>
          </a:solidFill>
          <a:latin typeface="+mn-lt"/>
          <a:ea typeface="MS PGothic" pitchFamily="34" charset="-128"/>
          <a:cs typeface="MS PGothic" charset="0"/>
        </a:defRPr>
      </a:lvl3pPr>
      <a:lvl4pPr marL="914400" indent="-228600" algn="l" rtl="0" eaLnBrk="1" fontAlgn="base" hangingPunct="1">
        <a:spcBef>
          <a:spcPts val="300"/>
        </a:spcBef>
        <a:spcAft>
          <a:spcPct val="0"/>
        </a:spcAft>
        <a:buFont typeface="Trebuchet MS" pitchFamily="34" charset="0"/>
        <a:buChar char="—"/>
        <a:defRPr sz="1400" kern="1200">
          <a:solidFill>
            <a:srgbClr val="233356"/>
          </a:solidFill>
          <a:latin typeface="+mn-lt"/>
          <a:ea typeface="MS PGothic" pitchFamily="34" charset="-128"/>
          <a:cs typeface="MS PGothic" charset="0"/>
        </a:defRPr>
      </a:lvl4pPr>
      <a:lvl5pPr marL="1143000" indent="-228600" algn="l" rtl="0" eaLnBrk="1" fontAlgn="base" hangingPunct="1">
        <a:spcBef>
          <a:spcPts val="300"/>
        </a:spcBef>
        <a:spcAft>
          <a:spcPct val="0"/>
        </a:spcAft>
        <a:buFont typeface="Trebuchet MS" pitchFamily="34" charset="0"/>
        <a:buChar char="—"/>
        <a:defRPr sz="1400" kern="1200">
          <a:solidFill>
            <a:srgbClr val="233356"/>
          </a:solidFill>
          <a:latin typeface="+mn-lt"/>
          <a:ea typeface="MS PGothic" pitchFamily="34" charset="-128"/>
          <a:cs typeface="MS PGothic" charset="0"/>
        </a:defRPr>
      </a:lvl5pPr>
      <a:lvl6pPr marL="1371600" indent="-228600" algn="l" defTabSz="914400" rtl="0" eaLnBrk="1" latinLnBrk="0" hangingPunct="1">
        <a:spcBef>
          <a:spcPts val="300"/>
        </a:spcBef>
        <a:buFont typeface="Trebuchet MS" pitchFamily="34" charset="0"/>
        <a:buChar char="—"/>
        <a:defRPr sz="16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6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6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600" kern="1200" baseline="0">
          <a:solidFill>
            <a:schemeClr val="bg1">
              <a:lumMod val="50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6350" y="0"/>
            <a:ext cx="9156700" cy="6858000"/>
          </a:xfrm>
          <a:prstGeom prst="rect">
            <a:avLst/>
          </a:prstGeom>
          <a:gradFill>
            <a:gsLst>
              <a:gs pos="48000">
                <a:srgbClr val="003557"/>
              </a:gs>
              <a:gs pos="100000">
                <a:schemeClr val="tx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3075" name="Picture 2" descr="SAG-end-slide-01.png"/>
          <p:cNvPicPr>
            <a:picLocks noChangeAspect="1"/>
          </p:cNvPicPr>
          <p:nvPr/>
        </p:nvPicPr>
        <p:blipFill>
          <a:blip r:embed="rId3" cstate="print">
            <a:extLst>
              <a:ext uri="{28A0092B-C50C-407E-A947-70E740481C1C}">
                <a14:useLocalDpi xmlns:a14="http://schemas.microsoft.com/office/drawing/2010/main" val="0"/>
              </a:ext>
            </a:extLst>
          </a:blip>
          <a:srcRect b="32559"/>
          <a:stretch>
            <a:fillRect/>
          </a:stretch>
        </p:blipFill>
        <p:spPr bwMode="auto">
          <a:xfrm>
            <a:off x="2860675" y="3062288"/>
            <a:ext cx="3324225"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118" r:id="rId1"/>
  </p:sldLayoutIdLst>
  <p:transition spd="med">
    <p:fade/>
  </p:transition>
  <p:timing>
    <p:tnLst>
      <p:par>
        <p:cTn id="1" dur="indefinite" restart="never" nodeType="tmRoot"/>
      </p:par>
    </p:tnLst>
  </p:timing>
  <p:hf hdr="0" ftr="0" dt="0"/>
  <p:txStyles>
    <p:titleStyle>
      <a:lvl1pPr algn="ctr" defTabSz="457200" rtl="0" eaLnBrk="1" fontAlgn="base" hangingPunct="1">
        <a:spcBef>
          <a:spcPct val="0"/>
        </a:spcBef>
        <a:spcAft>
          <a:spcPct val="0"/>
        </a:spcAft>
        <a:defRPr sz="4000" b="1" kern="1200">
          <a:solidFill>
            <a:schemeClr val="bg1"/>
          </a:solidFill>
          <a:latin typeface="Arial"/>
          <a:ea typeface="MS PGothic" pitchFamily="34" charset="-128"/>
          <a:cs typeface="Arial"/>
        </a:defRPr>
      </a:lvl1pPr>
      <a:lvl2pPr algn="ctr" defTabSz="457200" rtl="0" eaLnBrk="1" fontAlgn="base" hangingPunct="1">
        <a:spcBef>
          <a:spcPct val="0"/>
        </a:spcBef>
        <a:spcAft>
          <a:spcPct val="0"/>
        </a:spcAft>
        <a:defRPr sz="4000" b="1">
          <a:solidFill>
            <a:schemeClr val="bg1"/>
          </a:solidFill>
          <a:latin typeface="Arial" charset="0"/>
          <a:ea typeface="MS PGothic" pitchFamily="34" charset="-128"/>
          <a:cs typeface="Arial" charset="0"/>
        </a:defRPr>
      </a:lvl2pPr>
      <a:lvl3pPr algn="ctr" defTabSz="457200" rtl="0" eaLnBrk="1" fontAlgn="base" hangingPunct="1">
        <a:spcBef>
          <a:spcPct val="0"/>
        </a:spcBef>
        <a:spcAft>
          <a:spcPct val="0"/>
        </a:spcAft>
        <a:defRPr sz="4000" b="1">
          <a:solidFill>
            <a:schemeClr val="bg1"/>
          </a:solidFill>
          <a:latin typeface="Arial" charset="0"/>
          <a:ea typeface="MS PGothic" pitchFamily="34" charset="-128"/>
          <a:cs typeface="Arial" charset="0"/>
        </a:defRPr>
      </a:lvl3pPr>
      <a:lvl4pPr algn="ctr" defTabSz="457200" rtl="0" eaLnBrk="1" fontAlgn="base" hangingPunct="1">
        <a:spcBef>
          <a:spcPct val="0"/>
        </a:spcBef>
        <a:spcAft>
          <a:spcPct val="0"/>
        </a:spcAft>
        <a:defRPr sz="4000" b="1">
          <a:solidFill>
            <a:schemeClr val="bg1"/>
          </a:solidFill>
          <a:latin typeface="Arial" charset="0"/>
          <a:ea typeface="MS PGothic" pitchFamily="34" charset="-128"/>
          <a:cs typeface="Arial" charset="0"/>
        </a:defRPr>
      </a:lvl4pPr>
      <a:lvl5pPr algn="ctr" defTabSz="457200" rtl="0" eaLnBrk="1" fontAlgn="base" hangingPunct="1">
        <a:spcBef>
          <a:spcPct val="0"/>
        </a:spcBef>
        <a:spcAft>
          <a:spcPct val="0"/>
        </a:spcAft>
        <a:defRPr sz="4000" b="1">
          <a:solidFill>
            <a:schemeClr val="bg1"/>
          </a:solidFill>
          <a:latin typeface="Arial" charset="0"/>
          <a:ea typeface="MS PGothic" pitchFamily="34" charset="-128"/>
          <a:cs typeface="Arial" charset="0"/>
        </a:defRPr>
      </a:lvl5pPr>
      <a:lvl6pPr marL="457200" algn="ctr" defTabSz="457200" rtl="0" eaLnBrk="1" fontAlgn="base" hangingPunct="1">
        <a:spcBef>
          <a:spcPct val="0"/>
        </a:spcBef>
        <a:spcAft>
          <a:spcPct val="0"/>
        </a:spcAft>
        <a:defRPr sz="4000" b="1">
          <a:solidFill>
            <a:schemeClr val="bg1"/>
          </a:solidFill>
          <a:latin typeface="Arial" charset="0"/>
          <a:cs typeface="Arial" charset="0"/>
        </a:defRPr>
      </a:lvl6pPr>
      <a:lvl7pPr marL="914400" algn="ctr" defTabSz="457200" rtl="0" eaLnBrk="1" fontAlgn="base" hangingPunct="1">
        <a:spcBef>
          <a:spcPct val="0"/>
        </a:spcBef>
        <a:spcAft>
          <a:spcPct val="0"/>
        </a:spcAft>
        <a:defRPr sz="4000" b="1">
          <a:solidFill>
            <a:schemeClr val="bg1"/>
          </a:solidFill>
          <a:latin typeface="Arial" charset="0"/>
          <a:cs typeface="Arial" charset="0"/>
        </a:defRPr>
      </a:lvl7pPr>
      <a:lvl8pPr marL="1371600" algn="ctr" defTabSz="457200" rtl="0" eaLnBrk="1" fontAlgn="base" hangingPunct="1">
        <a:spcBef>
          <a:spcPct val="0"/>
        </a:spcBef>
        <a:spcAft>
          <a:spcPct val="0"/>
        </a:spcAft>
        <a:defRPr sz="4000" b="1">
          <a:solidFill>
            <a:schemeClr val="bg1"/>
          </a:solidFill>
          <a:latin typeface="Arial" charset="0"/>
          <a:cs typeface="Arial" charset="0"/>
        </a:defRPr>
      </a:lvl8pPr>
      <a:lvl9pPr marL="1828800" algn="ctr" defTabSz="457200" rtl="0" eaLnBrk="1" fontAlgn="base" hangingPunct="1">
        <a:spcBef>
          <a:spcPct val="0"/>
        </a:spcBef>
        <a:spcAft>
          <a:spcPct val="0"/>
        </a:spcAft>
        <a:defRPr sz="4000" b="1">
          <a:solidFill>
            <a:schemeClr val="bg1"/>
          </a:solidFill>
          <a:latin typeface="Arial" charset="0"/>
          <a:cs typeface="Arial"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Arial"/>
          <a:ea typeface="MS PGothic" pitchFamily="34" charset="-128"/>
          <a:cs typeface="Arial"/>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Arial"/>
          <a:ea typeface="Arial" charset="0"/>
          <a:cs typeface="Arial"/>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Arial"/>
          <a:ea typeface="Arial" charset="0"/>
          <a:cs typeface="Arial"/>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Arial" charset="0"/>
          <a:cs typeface="Arial"/>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Arial"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hyperlink" Target="//upload.wikimedia.org/wikipedia/de/2/2b/Petrochina_logo.sv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hyperlink" Target="//upload.wikimedia.org/wikipedia/de/2/2b/Petrochina_logo.svg" TargetMode="External"/><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hyperlink" Target="//upload.wikimedia.org/wikipedia/de/2/2b/Petrochina_logo.svg" TargetMode="External"/><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0.png"/><Relationship Id="rId11" Type="http://schemas.openxmlformats.org/officeDocument/2006/relationships/image" Target="../media/image51.png"/><Relationship Id="rId5" Type="http://schemas.openxmlformats.org/officeDocument/2006/relationships/image" Target="../media/image19.png"/><Relationship Id="rId10" Type="http://schemas.openxmlformats.org/officeDocument/2006/relationships/image" Target="../media/image50.jpeg"/><Relationship Id="rId4" Type="http://schemas.openxmlformats.org/officeDocument/2006/relationships/image" Target="../media/image18.pn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60.png"/><Relationship Id="rId7" Type="http://schemas.openxmlformats.org/officeDocument/2006/relationships/image" Target="%0dcellphone.png%20%20%20%20%20%20%20%20%20%20%20%20%20%20%20%20%20%20%20%20%20%20%20%20%20%20%20%20%20%20%20%20%20%20%20%20%20%20%20%20%20%20%20%20%20%20%20%20%20%20000081F9%08kingtalk%20%20%20%20%20%20%20%20%20%20%20%20%20%20%20%20%20%20%20%20%20%20%20C3BCB6D4:" TargetMode="External"/><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notesSlide" Target="../notesSlides/notesSlide27.xml"/><Relationship Id="rId16"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63.png"/><Relationship Id="rId11" Type="http://schemas.openxmlformats.org/officeDocument/2006/relationships/image" Target="../media/image67.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65.png"/><Relationship Id="rId1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hyperlink" Target="//upload.wikimedia.org/wikipedia/de/2/2b/Petrochina_logo.svg" TargetMode="External"/><Relationship Id="rId7"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0.png"/><Relationship Id="rId11" Type="http://schemas.openxmlformats.org/officeDocument/2006/relationships/image" Target="../media/image51.png"/><Relationship Id="rId5" Type="http://schemas.openxmlformats.org/officeDocument/2006/relationships/image" Target="../media/image19.png"/><Relationship Id="rId10" Type="http://schemas.openxmlformats.org/officeDocument/2006/relationships/image" Target="../media/image50.jpeg"/><Relationship Id="rId4" Type="http://schemas.openxmlformats.org/officeDocument/2006/relationships/image" Target="../media/image18.png"/><Relationship Id="rId9"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diagramLayout" Target="../diagrams/layout1.xml"/><Relationship Id="rId7" Type="http://schemas.openxmlformats.org/officeDocument/2006/relationships/image" Target="../media/image82.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10" Type="http://schemas.microsoft.com/office/2007/relationships/hdphoto" Target="../media/hdphoto2.wdp"/><Relationship Id="rId4" Type="http://schemas.openxmlformats.org/officeDocument/2006/relationships/diagramQuickStyle" Target="../diagrams/quickStyle1.xml"/><Relationship Id="rId9" Type="http://schemas.openxmlformats.org/officeDocument/2006/relationships/image" Target="../media/image84.png"/></Relationships>
</file>

<file path=ppt/slides/_rels/slide42.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hyperlink" Target="//upload.wikimedia.org/wikipedia/de/2/2b/Petrochina_logo.svg" TargetMode="External"/><Relationship Id="rId7" Type="http://schemas.openxmlformats.org/officeDocument/2006/relationships/image" Target="../media/image38.png"/><Relationship Id="rId12"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30.png"/><Relationship Id="rId11" Type="http://schemas.openxmlformats.org/officeDocument/2006/relationships/image" Target="../media/image51.png"/><Relationship Id="rId5" Type="http://schemas.openxmlformats.org/officeDocument/2006/relationships/image" Target="../media/image19.png"/><Relationship Id="rId10" Type="http://schemas.openxmlformats.org/officeDocument/2006/relationships/image" Target="../media/image50.jpeg"/><Relationship Id="rId4" Type="http://schemas.openxmlformats.org/officeDocument/2006/relationships/image" Target="../media/image18.png"/><Relationship Id="rId9" Type="http://schemas.openxmlformats.org/officeDocument/2006/relationships/image" Target="../media/image20.png"/></Relationships>
</file>

<file path=ppt/slides/_rels/slide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upload.wikimedia.org/wikipedia/de/2/2b/Petrochina_logo.sv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jpeg"/><Relationship Id="rId5" Type="http://schemas.microsoft.com/office/2007/relationships/hdphoto" Target="../media/hdphoto1.wdp"/><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hyperlink" Target="//upload.wikimedia.org/wikipedia/de/2/2b/Petrochina_logo.sv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dirty="0" smtClean="0">
                <a:ea typeface="黑体" panose="02010609060101010101" pitchFamily="49" charset="-122"/>
              </a:rPr>
              <a:t>Georg Simon</a:t>
            </a:r>
          </a:p>
          <a:p>
            <a:r>
              <a:rPr lang="en-US" dirty="0" smtClean="0">
                <a:ea typeface="黑体" panose="02010609060101010101" pitchFamily="49" charset="-122"/>
              </a:rPr>
              <a:t>SVP Product Marketing</a:t>
            </a:r>
          </a:p>
          <a:p>
            <a:r>
              <a:rPr lang="en-US" dirty="0" smtClean="0">
                <a:ea typeface="黑体" panose="02010609060101010101" pitchFamily="49" charset="-122"/>
              </a:rPr>
              <a:t>Software AG</a:t>
            </a:r>
          </a:p>
          <a:p>
            <a:endParaRPr lang="en-US" dirty="0" smtClean="0">
              <a:ea typeface="黑体" panose="02010609060101010101" pitchFamily="49" charset="-122"/>
            </a:endParaRPr>
          </a:p>
          <a:p>
            <a:r>
              <a:rPr lang="en-US" dirty="0" smtClean="0">
                <a:ea typeface="黑体" panose="02010609060101010101" pitchFamily="49" charset="-122"/>
              </a:rPr>
              <a:t>October 2013</a:t>
            </a:r>
          </a:p>
          <a:p>
            <a:endParaRPr lang="en-US" dirty="0">
              <a:ea typeface="黑体" panose="02010609060101010101" pitchFamily="49" charset="-122"/>
            </a:endParaRPr>
          </a:p>
        </p:txBody>
      </p:sp>
      <p:sp>
        <p:nvSpPr>
          <p:cNvPr id="35843" name="Title 1"/>
          <p:cNvSpPr>
            <a:spLocks noGrp="1"/>
          </p:cNvSpPr>
          <p:nvPr>
            <p:ph type="ctrTitle"/>
          </p:nvPr>
        </p:nvSpPr>
        <p:spPr/>
        <p:txBody>
          <a:bodyPr/>
          <a:lstStyle/>
          <a:p>
            <a:r>
              <a:rPr lang="zh-CN" altLang="en-US" dirty="0" smtClean="0">
                <a:latin typeface="+mn-lt"/>
                <a:ea typeface="黑体" panose="02010609060101010101" pitchFamily="49" charset="-122"/>
              </a:rPr>
              <a:t>统一的流程透明平台</a:t>
            </a:r>
            <a:r>
              <a:rPr lang="en-US" dirty="0" smtClean="0">
                <a:latin typeface="+mn-lt"/>
                <a:ea typeface="黑体" panose="02010609060101010101" pitchFamily="49" charset="-122"/>
              </a:rPr>
              <a:t/>
            </a:r>
            <a:br>
              <a:rPr lang="en-US" dirty="0" smtClean="0">
                <a:latin typeface="+mn-lt"/>
                <a:ea typeface="黑体" panose="02010609060101010101" pitchFamily="49" charset="-122"/>
              </a:rPr>
            </a:br>
            <a:r>
              <a:rPr lang="zh-CN" altLang="en-US" dirty="0" smtClean="0">
                <a:latin typeface="+mn-lt"/>
                <a:ea typeface="黑体" panose="02010609060101010101" pitchFamily="49" charset="-122"/>
              </a:rPr>
              <a:t>油气行业案例</a:t>
            </a:r>
            <a:endParaRPr lang="en-US" sz="1800" dirty="0">
              <a:latin typeface="+mn-lt"/>
              <a:ea typeface="黑体" panose="02010609060101010101" pitchFamily="49" charset="-122"/>
            </a:endParaRPr>
          </a:p>
        </p:txBody>
      </p:sp>
    </p:spTree>
    <p:extLst>
      <p:ext uri="{BB962C8B-B14F-4D97-AF65-F5344CB8AC3E}">
        <p14:creationId xmlns:p14="http://schemas.microsoft.com/office/powerpoint/2010/main" val="64524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a:xfrm>
            <a:off x="521334" y="1794510"/>
            <a:ext cx="8268335" cy="4411980"/>
          </a:xfrm>
        </p:spPr>
        <p:txBody>
          <a:bodyPr/>
          <a:lstStyle/>
          <a:p>
            <a:pPr marL="0" indent="0" algn="ctr">
              <a:lnSpc>
                <a:spcPct val="160000"/>
              </a:lnSpc>
              <a:buNone/>
            </a:pPr>
            <a:r>
              <a:rPr lang="en-US" sz="2400" i="1" dirty="0" smtClean="0">
                <a:ea typeface="黑体" panose="02010609060101010101" pitchFamily="49" charset="-122"/>
              </a:rPr>
              <a:t/>
            </a:r>
            <a:br>
              <a:rPr lang="en-US" sz="2400" i="1" dirty="0" smtClean="0">
                <a:ea typeface="黑体" panose="02010609060101010101" pitchFamily="49" charset="-122"/>
              </a:rPr>
            </a:br>
            <a:r>
              <a:rPr lang="zh-CN" altLang="en-US" sz="2400" i="1" dirty="0" smtClean="0">
                <a:ea typeface="黑体" panose="02010609060101010101" pitchFamily="49" charset="-122"/>
              </a:rPr>
              <a:t>“当</a:t>
            </a:r>
            <a:r>
              <a:rPr lang="en-US" altLang="zh-CN" sz="2400" i="1" dirty="0" smtClean="0">
                <a:ea typeface="黑体" panose="02010609060101010101" pitchFamily="49" charset="-122"/>
              </a:rPr>
              <a:t>IES</a:t>
            </a:r>
            <a:r>
              <a:rPr lang="zh-CN" altLang="en-US" sz="2400" i="1" dirty="0" smtClean="0">
                <a:ea typeface="黑体" panose="02010609060101010101" pitchFamily="49" charset="-122"/>
              </a:rPr>
              <a:t>平台上线后，我们将实际流程映射到使用</a:t>
            </a:r>
            <a:r>
              <a:rPr lang="en-US" altLang="zh-CN" sz="2400" i="1" dirty="0" smtClean="0">
                <a:ea typeface="黑体" panose="02010609060101010101" pitchFamily="49" charset="-122"/>
              </a:rPr>
              <a:t>ARIS</a:t>
            </a:r>
            <a:r>
              <a:rPr lang="zh-CN" altLang="en-US" sz="2400" i="1" dirty="0" smtClean="0">
                <a:ea typeface="黑体" panose="02010609060101010101" pitchFamily="49" charset="-122"/>
              </a:rPr>
              <a:t>工具维护的流程。我深信如果之前没有投入大量精力进行业务流程建模，</a:t>
            </a:r>
            <a:r>
              <a:rPr lang="en-US" altLang="zh-CN" sz="2400" i="1" dirty="0" smtClean="0">
                <a:ea typeface="黑体" panose="02010609060101010101" pitchFamily="49" charset="-122"/>
              </a:rPr>
              <a:t>SAP</a:t>
            </a:r>
            <a:r>
              <a:rPr lang="zh-CN" altLang="en-US" sz="2400" i="1" dirty="0" smtClean="0">
                <a:ea typeface="黑体" panose="02010609060101010101" pitchFamily="49" charset="-122"/>
              </a:rPr>
              <a:t>实施不会如此顺利”</a:t>
            </a:r>
            <a:endParaRPr lang="en-US" sz="2400" i="1" dirty="0" smtClean="0">
              <a:ea typeface="黑体" panose="02010609060101010101" pitchFamily="49" charset="-122"/>
            </a:endParaRPr>
          </a:p>
          <a:p>
            <a:endParaRPr lang="en-US" sz="2400" dirty="0">
              <a:ea typeface="黑体" panose="02010609060101010101" pitchFamily="49" charset="-122"/>
            </a:endParaRPr>
          </a:p>
        </p:txBody>
      </p:sp>
      <p:sp>
        <p:nvSpPr>
          <p:cNvPr id="4" name="Titel 3"/>
          <p:cNvSpPr>
            <a:spLocks noGrp="1"/>
          </p:cNvSpPr>
          <p:nvPr>
            <p:ph type="title"/>
          </p:nvPr>
        </p:nvSpPr>
        <p:spPr/>
        <p:txBody>
          <a:bodyPr/>
          <a:lstStyle/>
          <a:p>
            <a:r>
              <a:rPr lang="en-US" sz="2000" dirty="0" err="1" smtClean="0">
                <a:latin typeface="+mn-lt"/>
                <a:ea typeface="黑体" panose="02010609060101010101" pitchFamily="49" charset="-122"/>
              </a:rPr>
              <a:t>webMethods</a:t>
            </a:r>
            <a:r>
              <a:rPr lang="zh-CN" altLang="en-US" sz="2000" dirty="0" smtClean="0">
                <a:latin typeface="+mn-lt"/>
                <a:ea typeface="黑体" panose="02010609060101010101" pitchFamily="49" charset="-122"/>
              </a:rPr>
              <a:t>与</a:t>
            </a:r>
            <a:r>
              <a:rPr lang="en-US" sz="2000" dirty="0" smtClean="0">
                <a:latin typeface="+mn-lt"/>
                <a:ea typeface="黑体" panose="02010609060101010101" pitchFamily="49" charset="-122"/>
              </a:rPr>
              <a:t>ARIS</a:t>
            </a:r>
            <a:r>
              <a:rPr lang="zh-CN" altLang="en-US" sz="2000" dirty="0" smtClean="0">
                <a:latin typeface="+mn-lt"/>
                <a:ea typeface="黑体" panose="02010609060101010101" pitchFamily="49" charset="-122"/>
              </a:rPr>
              <a:t>成功的客户证言</a:t>
            </a:r>
            <a:endParaRPr lang="en-US" sz="2000" dirty="0">
              <a:latin typeface="+mn-lt"/>
              <a:ea typeface="黑体" panose="02010609060101010101" pitchFamily="49" charset="-122"/>
            </a:endParaRPr>
          </a:p>
        </p:txBody>
      </p:sp>
      <p:sp>
        <p:nvSpPr>
          <p:cNvPr id="5" name="Textplatzhalter 4"/>
          <p:cNvSpPr>
            <a:spLocks noGrp="1"/>
          </p:cNvSpPr>
          <p:nvPr>
            <p:ph type="body" sz="quarter" idx="20"/>
          </p:nvPr>
        </p:nvSpPr>
        <p:spPr>
          <a:xfrm>
            <a:off x="508000" y="1520189"/>
            <a:ext cx="8280000" cy="603885"/>
          </a:xfrm>
        </p:spPr>
        <p:txBody>
          <a:bodyPr/>
          <a:lstStyle/>
          <a:p>
            <a:pPr algn="l"/>
            <a:r>
              <a:rPr lang="zh-CN" altLang="en-US" dirty="0" smtClean="0">
                <a:ea typeface="黑体" panose="02010609060101010101" pitchFamily="49" charset="-122"/>
              </a:rPr>
              <a:t>波兰天然气输送运营商</a:t>
            </a:r>
            <a:r>
              <a:rPr lang="en-US" altLang="zh-CN" dirty="0" smtClean="0">
                <a:ea typeface="黑体" panose="02010609060101010101" pitchFamily="49" charset="-122"/>
              </a:rPr>
              <a:t>GAZ-SYSTEM S.A.</a:t>
            </a:r>
            <a:r>
              <a:rPr lang="zh-CN" altLang="en-US" dirty="0" smtClean="0">
                <a:ea typeface="黑体" panose="02010609060101010101" pitchFamily="49" charset="-122"/>
              </a:rPr>
              <a:t>的</a:t>
            </a:r>
            <a:r>
              <a:rPr lang="en-US" altLang="zh-CN" dirty="0" smtClean="0">
                <a:ea typeface="黑体" panose="02010609060101010101" pitchFamily="49" charset="-122"/>
              </a:rPr>
              <a:t>IT</a:t>
            </a:r>
            <a:r>
              <a:rPr lang="zh-CN" altLang="en-US" dirty="0" smtClean="0">
                <a:ea typeface="黑体" panose="02010609060101010101" pitchFamily="49" charset="-122"/>
              </a:rPr>
              <a:t>总监</a:t>
            </a:r>
            <a:r>
              <a:rPr lang="en-US" dirty="0" err="1" smtClean="0">
                <a:ea typeface="黑体" panose="02010609060101010101" pitchFamily="49" charset="-122"/>
              </a:rPr>
              <a:t>Grzegorz</a:t>
            </a:r>
            <a:r>
              <a:rPr lang="en-US" dirty="0" smtClean="0">
                <a:ea typeface="黑体" panose="02010609060101010101" pitchFamily="49" charset="-122"/>
              </a:rPr>
              <a:t> </a:t>
            </a:r>
            <a:r>
              <a:rPr lang="en-US" dirty="0" err="1" smtClean="0">
                <a:ea typeface="黑体" panose="02010609060101010101" pitchFamily="49" charset="-122"/>
              </a:rPr>
              <a:t>Stępniak</a:t>
            </a:r>
            <a:endParaRPr lang="en-US" dirty="0">
              <a:ea typeface="黑体" panose="02010609060101010101" pitchFamily="49" charset="-122"/>
            </a:endParaRPr>
          </a:p>
        </p:txBody>
      </p:sp>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7231" t="25368" r="13002" b="65091"/>
          <a:stretch/>
        </p:blipFill>
        <p:spPr bwMode="auto">
          <a:xfrm>
            <a:off x="7101355" y="656272"/>
            <a:ext cx="1781175" cy="5480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5505779"/>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pPr marL="285750" lvl="0" indent="-285750">
              <a:lnSpc>
                <a:spcPct val="85000"/>
              </a:lnSpc>
              <a:spcBef>
                <a:spcPct val="50000"/>
              </a:spcBef>
              <a:buClrTx/>
              <a:buFont typeface="Arial" pitchFamily="34" charset="0"/>
              <a:buChar char="•"/>
            </a:pPr>
            <a:r>
              <a:rPr lang="zh-CN" altLang="en-US" dirty="0" smtClean="0">
                <a:solidFill>
                  <a:srgbClr val="233356"/>
                </a:solidFill>
                <a:ea typeface="黑体" panose="02010609060101010101" pitchFamily="49" charset="-122"/>
                <a:cs typeface="+mn-cs"/>
              </a:rPr>
              <a:t>公司接收准确的信息，客户通过</a:t>
            </a:r>
            <a:r>
              <a:rPr lang="en-US" altLang="zh-CN" dirty="0" smtClean="0">
                <a:solidFill>
                  <a:srgbClr val="233356"/>
                </a:solidFill>
                <a:ea typeface="黑体" panose="02010609060101010101" pitchFamily="49" charset="-122"/>
                <a:cs typeface="+mn-cs"/>
              </a:rPr>
              <a:t>web</a:t>
            </a:r>
            <a:r>
              <a:rPr lang="zh-CN" altLang="en-US" dirty="0" smtClean="0">
                <a:solidFill>
                  <a:srgbClr val="233356"/>
                </a:solidFill>
                <a:ea typeface="黑体" panose="02010609060101010101" pitchFamily="49" charset="-122"/>
                <a:cs typeface="+mn-cs"/>
              </a:rPr>
              <a:t>门户访问相同的信息</a:t>
            </a:r>
            <a:endParaRPr lang="en-US" dirty="0" smtClean="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r>
              <a:rPr lang="zh-CN" altLang="en-US" dirty="0" smtClean="0">
                <a:solidFill>
                  <a:srgbClr val="233356"/>
                </a:solidFill>
                <a:ea typeface="黑体" panose="02010609060101010101" pitchFamily="49" charset="-122"/>
                <a:cs typeface="+mn-cs"/>
              </a:rPr>
              <a:t>客户的规划决策可以顾及需求时间和技术限制</a:t>
            </a:r>
            <a:endParaRPr lang="en-US" dirty="0" smtClean="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r>
              <a:rPr lang="en-US" altLang="zh-CN" dirty="0" smtClean="0">
                <a:solidFill>
                  <a:srgbClr val="233356"/>
                </a:solidFill>
                <a:ea typeface="黑体" panose="02010609060101010101" pitchFamily="49" charset="-122"/>
              </a:rPr>
              <a:t>GAZ-SYSTEM S.A. </a:t>
            </a:r>
            <a:r>
              <a:rPr lang="zh-CN" altLang="en-US" dirty="0" smtClean="0">
                <a:solidFill>
                  <a:srgbClr val="233356"/>
                </a:solidFill>
                <a:ea typeface="黑体" panose="02010609060101010101" pitchFamily="49" charset="-122"/>
              </a:rPr>
              <a:t>通过数据和系统集成来改善运营有效性</a:t>
            </a:r>
            <a:endParaRPr lang="en-US" dirty="0" smtClean="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endParaRPr lang="en-US" dirty="0" smtClean="0">
              <a:solidFill>
                <a:srgbClr val="233356"/>
              </a:solidFill>
              <a:ea typeface="黑体" panose="02010609060101010101" pitchFamily="49" charset="-122"/>
              <a:cs typeface="+mn-cs"/>
            </a:endParaRPr>
          </a:p>
        </p:txBody>
      </p:sp>
      <p:sp>
        <p:nvSpPr>
          <p:cNvPr id="3" name="Inhaltsplatzhalter 2"/>
          <p:cNvSpPr>
            <a:spLocks noGrp="1"/>
          </p:cNvSpPr>
          <p:nvPr>
            <p:ph sz="half" idx="10"/>
          </p:nvPr>
        </p:nvSpPr>
        <p:spPr/>
        <p:txBody>
          <a:bodyPr/>
          <a:lstStyle/>
          <a:p>
            <a:pPr marL="285750" lvl="0" indent="-285750">
              <a:lnSpc>
                <a:spcPct val="85000"/>
              </a:lnSpc>
              <a:spcBef>
                <a:spcPct val="50000"/>
              </a:spcBef>
              <a:buClrTx/>
              <a:buFont typeface="Arial" pitchFamily="34" charset="0"/>
              <a:buChar char="•"/>
            </a:pPr>
            <a:r>
              <a:rPr lang="en-US" dirty="0" err="1" smtClean="0">
                <a:solidFill>
                  <a:srgbClr val="233356"/>
                </a:solidFill>
                <a:ea typeface="黑体" panose="02010609060101010101" pitchFamily="49" charset="-122"/>
                <a:cs typeface="+mn-cs"/>
              </a:rPr>
              <a:t>webMethods</a:t>
            </a:r>
            <a:r>
              <a:rPr lang="en-US" dirty="0" smtClean="0">
                <a:solidFill>
                  <a:srgbClr val="233356"/>
                </a:solidFill>
                <a:ea typeface="黑体" panose="02010609060101010101" pitchFamily="49" charset="-122"/>
                <a:cs typeface="+mn-cs"/>
              </a:rPr>
              <a:t> BPMS</a:t>
            </a:r>
            <a:r>
              <a:rPr lang="zh-CN" altLang="en-US" dirty="0" smtClean="0">
                <a:solidFill>
                  <a:srgbClr val="233356"/>
                </a:solidFill>
                <a:ea typeface="黑体" panose="02010609060101010101" pitchFamily="49" charset="-122"/>
                <a:cs typeface="+mn-cs"/>
              </a:rPr>
              <a:t>提供完全集成的一系列工具，使流程自动化，可管理化</a:t>
            </a:r>
            <a:endParaRPr lang="en-US" dirty="0" smtClean="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r>
              <a:rPr lang="en-US" dirty="0" smtClean="0">
                <a:solidFill>
                  <a:srgbClr val="233356"/>
                </a:solidFill>
                <a:ea typeface="黑体" panose="02010609060101010101" pitchFamily="49" charset="-122"/>
                <a:cs typeface="+mn-cs"/>
              </a:rPr>
              <a:t>ARIS Platform</a:t>
            </a:r>
            <a:r>
              <a:rPr lang="zh-CN" altLang="en-US" dirty="0" smtClean="0">
                <a:solidFill>
                  <a:srgbClr val="233356"/>
                </a:solidFill>
                <a:ea typeface="黑体" panose="02010609060101010101" pitchFamily="49" charset="-122"/>
                <a:cs typeface="+mn-cs"/>
              </a:rPr>
              <a:t>是企业对业务流程文档化，分析，标准化和改善的理想工具</a:t>
            </a:r>
            <a:endParaRPr lang="en-US" dirty="0" smtClean="0">
              <a:solidFill>
                <a:srgbClr val="233356"/>
              </a:solidFill>
              <a:ea typeface="黑体" panose="02010609060101010101" pitchFamily="49" charset="-122"/>
              <a:cs typeface="+mn-cs"/>
            </a:endParaRPr>
          </a:p>
          <a:p>
            <a:pPr marL="225425" lvl="0" indent="-225425">
              <a:lnSpc>
                <a:spcPct val="85000"/>
              </a:lnSpc>
              <a:spcBef>
                <a:spcPct val="50000"/>
              </a:spcBef>
              <a:buClrTx/>
              <a:buFont typeface="Trebuchet MS" pitchFamily="34" charset="0"/>
              <a:buChar char="¬"/>
            </a:pPr>
            <a:endParaRPr lang="en-US" dirty="0" smtClean="0">
              <a:solidFill>
                <a:srgbClr val="233356"/>
              </a:solidFill>
              <a:ea typeface="黑体" panose="02010609060101010101" pitchFamily="49" charset="-122"/>
              <a:cs typeface="+mn-cs"/>
            </a:endParaRPr>
          </a:p>
          <a:p>
            <a:endParaRPr lang="en-US" dirty="0">
              <a:ea typeface="黑体" panose="02010609060101010101" pitchFamily="49" charset="-122"/>
            </a:endParaRPr>
          </a:p>
        </p:txBody>
      </p:sp>
      <p:sp>
        <p:nvSpPr>
          <p:cNvPr id="4" name="Titel 3"/>
          <p:cNvSpPr>
            <a:spLocks noGrp="1"/>
          </p:cNvSpPr>
          <p:nvPr>
            <p:ph type="title"/>
          </p:nvPr>
        </p:nvSpPr>
        <p:spPr/>
        <p:txBody>
          <a:bodyPr/>
          <a:lstStyle/>
          <a:p>
            <a:r>
              <a:rPr lang="zh-CN" altLang="en-US" sz="2000" dirty="0" smtClean="0">
                <a:latin typeface="+mn-lt"/>
                <a:ea typeface="黑体" panose="02010609060101010101" pitchFamily="49" charset="-122"/>
              </a:rPr>
              <a:t>成功实施</a:t>
            </a:r>
            <a:r>
              <a:rPr lang="en-US" altLang="zh-CN" sz="2000" dirty="0" err="1" smtClean="0">
                <a:latin typeface="+mn-lt"/>
                <a:ea typeface="黑体" panose="02010609060101010101" pitchFamily="49" charset="-122"/>
              </a:rPr>
              <a:t>webMethods</a:t>
            </a:r>
            <a:r>
              <a:rPr lang="zh-CN" altLang="en-US" sz="2000" dirty="0" smtClean="0">
                <a:latin typeface="+mn-lt"/>
                <a:ea typeface="黑体" panose="02010609060101010101" pitchFamily="49" charset="-122"/>
              </a:rPr>
              <a:t>和</a:t>
            </a:r>
            <a:r>
              <a:rPr lang="en-US" altLang="zh-CN" sz="2000" dirty="0" smtClean="0">
                <a:latin typeface="+mn-lt"/>
                <a:ea typeface="黑体" panose="02010609060101010101" pitchFamily="49" charset="-122"/>
              </a:rPr>
              <a:t>ARIS</a:t>
            </a:r>
            <a:r>
              <a:rPr lang="zh-CN" altLang="en-US" sz="2000" dirty="0" smtClean="0">
                <a:latin typeface="+mn-lt"/>
                <a:ea typeface="黑体" panose="02010609060101010101" pitchFamily="49" charset="-122"/>
              </a:rPr>
              <a:t>解决方案</a:t>
            </a:r>
            <a:endParaRPr lang="en-US" sz="2000" dirty="0">
              <a:latin typeface="+mn-lt"/>
              <a:ea typeface="黑体" panose="02010609060101010101" pitchFamily="49" charset="-122"/>
            </a:endParaRPr>
          </a:p>
        </p:txBody>
      </p:sp>
      <p:sp>
        <p:nvSpPr>
          <p:cNvPr id="5" name="Textplatzhalter 4"/>
          <p:cNvSpPr>
            <a:spLocks noGrp="1"/>
          </p:cNvSpPr>
          <p:nvPr>
            <p:ph type="body" sz="quarter" idx="20"/>
          </p:nvPr>
        </p:nvSpPr>
        <p:spPr>
          <a:xfrm>
            <a:off x="519430" y="1520190"/>
            <a:ext cx="4032000" cy="490220"/>
          </a:xfrm>
        </p:spPr>
        <p:txBody>
          <a:bodyPr/>
          <a:lstStyle/>
          <a:p>
            <a:r>
              <a:rPr lang="zh-CN" altLang="en-US" sz="1800" dirty="0" smtClean="0">
                <a:ea typeface="黑体" panose="02010609060101010101" pitchFamily="49" charset="-122"/>
              </a:rPr>
              <a:t>解决方案</a:t>
            </a:r>
            <a:endParaRPr lang="en-US" sz="1800" dirty="0">
              <a:ea typeface="黑体" panose="02010609060101010101" pitchFamily="49" charset="-122"/>
            </a:endParaRPr>
          </a:p>
        </p:txBody>
      </p:sp>
      <p:sp>
        <p:nvSpPr>
          <p:cNvPr id="6" name="Textplatzhalter 5"/>
          <p:cNvSpPr>
            <a:spLocks noGrp="1"/>
          </p:cNvSpPr>
          <p:nvPr>
            <p:ph type="body" sz="quarter" idx="21"/>
          </p:nvPr>
        </p:nvSpPr>
        <p:spPr/>
        <p:txBody>
          <a:bodyPr/>
          <a:lstStyle/>
          <a:p>
            <a:r>
              <a:rPr lang="zh-CN" altLang="en-US" sz="1800" dirty="0" smtClean="0">
                <a:ea typeface="黑体" panose="02010609060101010101" pitchFamily="49" charset="-122"/>
              </a:rPr>
              <a:t>关键组件</a:t>
            </a:r>
            <a:endParaRPr lang="en-US" sz="1800" dirty="0">
              <a:ea typeface="黑体" panose="02010609060101010101" pitchFamily="49" charset="-122"/>
            </a:endParaRPr>
          </a:p>
        </p:txBody>
      </p:sp>
      <p:pic>
        <p:nvPicPr>
          <p:cNvPr id="9"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7231" t="25368" r="13002" b="65091"/>
          <a:stretch/>
        </p:blipFill>
        <p:spPr bwMode="auto">
          <a:xfrm>
            <a:off x="7101355" y="656272"/>
            <a:ext cx="1781175" cy="5480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5596615"/>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pPr marL="285750" lvl="0" indent="-285750">
              <a:lnSpc>
                <a:spcPct val="85000"/>
              </a:lnSpc>
              <a:spcBef>
                <a:spcPct val="50000"/>
              </a:spcBef>
              <a:buClrTx/>
              <a:buFont typeface="Arial" pitchFamily="34" charset="0"/>
              <a:buChar char="•"/>
            </a:pPr>
            <a:r>
              <a:rPr lang="zh-CN" altLang="en-US" dirty="0" smtClean="0">
                <a:solidFill>
                  <a:srgbClr val="233356"/>
                </a:solidFill>
                <a:ea typeface="黑体" panose="02010609060101010101" pitchFamily="49" charset="-122"/>
                <a:cs typeface="+mn-cs"/>
              </a:rPr>
              <a:t>对主要流程自动化，启动维护和管道扩展项目</a:t>
            </a:r>
            <a:endParaRPr lang="en-US" dirty="0" smtClean="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r>
              <a:rPr lang="zh-CN" altLang="en-US" dirty="0" smtClean="0">
                <a:solidFill>
                  <a:srgbClr val="233356"/>
                </a:solidFill>
                <a:ea typeface="黑体" panose="02010609060101010101" pitchFamily="49" charset="-122"/>
                <a:cs typeface="+mn-cs"/>
              </a:rPr>
              <a:t>自动跟踪流程完成时间</a:t>
            </a:r>
            <a:endParaRPr lang="en-US" dirty="0" smtClean="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r>
              <a:rPr lang="zh-CN" altLang="en-US" dirty="0" smtClean="0">
                <a:solidFill>
                  <a:srgbClr val="233356"/>
                </a:solidFill>
                <a:ea typeface="黑体" panose="02010609060101010101" pitchFamily="49" charset="-122"/>
                <a:cs typeface="+mn-cs"/>
              </a:rPr>
              <a:t>通过业务活动监控来设置标准完成时间，并测量偏差</a:t>
            </a:r>
            <a:endParaRPr lang="en-US" dirty="0" smtClean="0">
              <a:solidFill>
                <a:srgbClr val="233356"/>
              </a:solidFill>
              <a:ea typeface="黑体" panose="02010609060101010101" pitchFamily="49" charset="-122"/>
              <a:cs typeface="+mn-cs"/>
            </a:endParaRPr>
          </a:p>
        </p:txBody>
      </p:sp>
      <p:sp>
        <p:nvSpPr>
          <p:cNvPr id="3" name="Inhaltsplatzhalter 2"/>
          <p:cNvSpPr>
            <a:spLocks noGrp="1"/>
          </p:cNvSpPr>
          <p:nvPr>
            <p:ph sz="half" idx="10"/>
          </p:nvPr>
        </p:nvSpPr>
        <p:spPr/>
        <p:txBody>
          <a:bodyPr/>
          <a:lstStyle/>
          <a:p>
            <a:pPr marL="285750" lvl="0" indent="-285750">
              <a:lnSpc>
                <a:spcPct val="85000"/>
              </a:lnSpc>
              <a:spcBef>
                <a:spcPct val="50000"/>
              </a:spcBef>
              <a:buClrTx/>
              <a:buFont typeface="Arial" pitchFamily="34" charset="0"/>
              <a:buChar char="•"/>
            </a:pPr>
            <a:r>
              <a:rPr lang="en-US" altLang="zh-CN" dirty="0" err="1" smtClean="0">
                <a:solidFill>
                  <a:srgbClr val="233356"/>
                </a:solidFill>
                <a:ea typeface="黑体" panose="02010609060101010101" pitchFamily="49" charset="-122"/>
              </a:rPr>
              <a:t>webMethods</a:t>
            </a:r>
            <a:r>
              <a:rPr lang="en-US" altLang="zh-CN" dirty="0" smtClean="0">
                <a:solidFill>
                  <a:srgbClr val="233356"/>
                </a:solidFill>
                <a:ea typeface="黑体" panose="02010609060101010101" pitchFamily="49" charset="-122"/>
              </a:rPr>
              <a:t> BPMS</a:t>
            </a:r>
            <a:r>
              <a:rPr lang="zh-CN" altLang="en-US" dirty="0" smtClean="0">
                <a:solidFill>
                  <a:srgbClr val="233356"/>
                </a:solidFill>
                <a:ea typeface="黑体" panose="02010609060101010101" pitchFamily="49" charset="-122"/>
              </a:rPr>
              <a:t>提供完全集成的一系列工具，使流程自动化，可管理化</a:t>
            </a:r>
            <a:endParaRPr lang="en-US" altLang="zh-CN" dirty="0" smtClean="0">
              <a:solidFill>
                <a:srgbClr val="233356"/>
              </a:solidFill>
              <a:ea typeface="黑体" panose="02010609060101010101" pitchFamily="49" charset="-122"/>
            </a:endParaRPr>
          </a:p>
          <a:p>
            <a:pPr marL="285750" lvl="0" indent="-285750">
              <a:lnSpc>
                <a:spcPct val="85000"/>
              </a:lnSpc>
              <a:spcBef>
                <a:spcPct val="50000"/>
              </a:spcBef>
              <a:buClrTx/>
              <a:buFont typeface="Arial" pitchFamily="34" charset="0"/>
              <a:buChar char="•"/>
            </a:pPr>
            <a:r>
              <a:rPr lang="en-US" altLang="zh-CN" dirty="0" smtClean="0">
                <a:solidFill>
                  <a:srgbClr val="233356"/>
                </a:solidFill>
                <a:ea typeface="黑体" panose="02010609060101010101" pitchFamily="49" charset="-122"/>
              </a:rPr>
              <a:t>ARIS Platform</a:t>
            </a:r>
            <a:r>
              <a:rPr lang="zh-CN" altLang="en-US" dirty="0" smtClean="0">
                <a:solidFill>
                  <a:srgbClr val="233356"/>
                </a:solidFill>
                <a:ea typeface="黑体" panose="02010609060101010101" pitchFamily="49" charset="-122"/>
              </a:rPr>
              <a:t>是企业对业务流程文档化，分析，标准化和改善的理想工具</a:t>
            </a:r>
            <a:endParaRPr lang="en-US" dirty="0" smtClean="0">
              <a:solidFill>
                <a:srgbClr val="233356"/>
              </a:solidFill>
              <a:ea typeface="黑体" panose="02010609060101010101" pitchFamily="49" charset="-122"/>
              <a:cs typeface="+mn-cs"/>
            </a:endParaRPr>
          </a:p>
          <a:p>
            <a:endParaRPr lang="en-US" dirty="0">
              <a:ea typeface="黑体" panose="02010609060101010101" pitchFamily="49" charset="-122"/>
            </a:endParaRPr>
          </a:p>
        </p:txBody>
      </p:sp>
      <p:sp>
        <p:nvSpPr>
          <p:cNvPr id="4" name="Titel 3"/>
          <p:cNvSpPr>
            <a:spLocks noGrp="1"/>
          </p:cNvSpPr>
          <p:nvPr>
            <p:ph type="title"/>
          </p:nvPr>
        </p:nvSpPr>
        <p:spPr/>
        <p:txBody>
          <a:bodyPr/>
          <a:lstStyle/>
          <a:p>
            <a:r>
              <a:rPr lang="zh-CN" altLang="en-US" sz="2000" dirty="0" smtClean="0">
                <a:latin typeface="+mn-lt"/>
                <a:ea typeface="黑体" panose="02010609060101010101" pitchFamily="49" charset="-122"/>
              </a:rPr>
              <a:t>成功实施</a:t>
            </a:r>
            <a:r>
              <a:rPr lang="en-US" altLang="zh-CN" sz="2000" dirty="0" err="1" smtClean="0">
                <a:latin typeface="+mn-lt"/>
                <a:ea typeface="黑体" panose="02010609060101010101" pitchFamily="49" charset="-122"/>
              </a:rPr>
              <a:t>webMethods</a:t>
            </a:r>
            <a:r>
              <a:rPr lang="zh-CN" altLang="en-US" sz="2000" dirty="0" smtClean="0">
                <a:latin typeface="+mn-lt"/>
                <a:ea typeface="黑体" panose="02010609060101010101" pitchFamily="49" charset="-122"/>
              </a:rPr>
              <a:t>和</a:t>
            </a:r>
            <a:r>
              <a:rPr lang="en-US" altLang="zh-CN" sz="2000" dirty="0" smtClean="0">
                <a:latin typeface="+mn-lt"/>
                <a:ea typeface="黑体" panose="02010609060101010101" pitchFamily="49" charset="-122"/>
              </a:rPr>
              <a:t>ARIS</a:t>
            </a:r>
            <a:r>
              <a:rPr lang="zh-CN" altLang="en-US" sz="2000" dirty="0" smtClean="0">
                <a:latin typeface="+mn-lt"/>
                <a:ea typeface="黑体" panose="02010609060101010101" pitchFamily="49" charset="-122"/>
              </a:rPr>
              <a:t>解决方案</a:t>
            </a:r>
            <a:endParaRPr lang="en-US" sz="2000" dirty="0">
              <a:latin typeface="+mn-lt"/>
              <a:ea typeface="黑体" panose="02010609060101010101" pitchFamily="49" charset="-122"/>
            </a:endParaRPr>
          </a:p>
        </p:txBody>
      </p:sp>
      <p:sp>
        <p:nvSpPr>
          <p:cNvPr id="5" name="Textplatzhalter 4"/>
          <p:cNvSpPr>
            <a:spLocks noGrp="1"/>
          </p:cNvSpPr>
          <p:nvPr>
            <p:ph type="body" sz="quarter" idx="20"/>
          </p:nvPr>
        </p:nvSpPr>
        <p:spPr>
          <a:xfrm>
            <a:off x="519430" y="1520190"/>
            <a:ext cx="4032000" cy="490220"/>
          </a:xfrm>
        </p:spPr>
        <p:txBody>
          <a:bodyPr/>
          <a:lstStyle/>
          <a:p>
            <a:r>
              <a:rPr lang="zh-CN" altLang="en-US" sz="1800" dirty="0" smtClean="0">
                <a:ea typeface="黑体" panose="02010609060101010101" pitchFamily="49" charset="-122"/>
              </a:rPr>
              <a:t>解决方案</a:t>
            </a:r>
            <a:endParaRPr lang="en-US" sz="1800" dirty="0">
              <a:ea typeface="黑体" panose="02010609060101010101" pitchFamily="49" charset="-122"/>
            </a:endParaRPr>
          </a:p>
        </p:txBody>
      </p:sp>
      <p:sp>
        <p:nvSpPr>
          <p:cNvPr id="6" name="Textplatzhalter 5"/>
          <p:cNvSpPr>
            <a:spLocks noGrp="1"/>
          </p:cNvSpPr>
          <p:nvPr>
            <p:ph type="body" sz="quarter" idx="21"/>
          </p:nvPr>
        </p:nvSpPr>
        <p:spPr/>
        <p:txBody>
          <a:bodyPr/>
          <a:lstStyle/>
          <a:p>
            <a:r>
              <a:rPr lang="zh-CN" altLang="en-US" sz="1800" dirty="0" smtClean="0">
                <a:ea typeface="黑体" panose="02010609060101010101" pitchFamily="49" charset="-122"/>
              </a:rPr>
              <a:t>关键组件</a:t>
            </a:r>
            <a:endParaRPr lang="en-US" sz="1800" dirty="0">
              <a:ea typeface="黑体" panose="02010609060101010101" pitchFamily="49" charset="-122"/>
            </a:endParaRPr>
          </a:p>
        </p:txBody>
      </p:sp>
      <p:pic>
        <p:nvPicPr>
          <p:cNvPr id="9"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7231" t="25368" r="13002" b="65091"/>
          <a:stretch/>
        </p:blipFill>
        <p:spPr bwMode="auto">
          <a:xfrm>
            <a:off x="7101355" y="656272"/>
            <a:ext cx="1781175" cy="5480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270015"/>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a:spLocks/>
          </p:cNvSpPr>
          <p:nvPr/>
        </p:nvSpPr>
        <p:spPr bwMode="auto">
          <a:xfrm>
            <a:off x="508000" y="1280608"/>
            <a:ext cx="8128000" cy="904875"/>
          </a:xfrm>
          <a:prstGeom prst="round2DiagRect">
            <a:avLst>
              <a:gd name="adj1" fmla="val 22983"/>
              <a:gd name="adj2" fmla="val 0"/>
            </a:avLst>
          </a:prstGeom>
          <a:gradFill flip="none" rotWithShape="1">
            <a:gsLst>
              <a:gs pos="0">
                <a:schemeClr val="tx1">
                  <a:lumMod val="50000"/>
                </a:schemeClr>
              </a:gs>
              <a:gs pos="50000">
                <a:schemeClr val="tx1">
                  <a:lumMod val="75000"/>
                </a:schemeClr>
              </a:gs>
              <a:gs pos="100000">
                <a:schemeClr val="tx1"/>
              </a:gs>
            </a:gsLst>
            <a:lin ang="16200000" scaled="1"/>
            <a:tileRect/>
          </a:gradFill>
          <a:ln>
            <a:noFill/>
          </a:ln>
        </p:spPr>
        <p:txBody>
          <a:bodyPr vert="horz" wrap="square" lIns="91440" tIns="45720" rIns="91440" bIns="45720" numCol="1" anchor="ctr" anchorCtr="0" compatLnSpc="1">
            <a:prstTxWarp prst="textNoShape">
              <a:avLst/>
            </a:prstTxWarp>
          </a:bodyPr>
          <a:lstStyle/>
          <a:p>
            <a:pPr algn="ctr"/>
            <a:r>
              <a:rPr lang="zh-CN" altLang="en-US" sz="3200" b="1" dirty="0">
                <a:solidFill>
                  <a:schemeClr val="bg1"/>
                </a:solidFill>
                <a:latin typeface="+mn-lt"/>
                <a:ea typeface="黑体" panose="02010609060101010101" pitchFamily="49" charset="-122"/>
              </a:rPr>
              <a:t>统一的流程透明平台</a:t>
            </a:r>
            <a:endParaRPr lang="en-US" sz="2000" b="1" dirty="0">
              <a:solidFill>
                <a:schemeClr val="bg1"/>
              </a:solidFill>
              <a:latin typeface="+mn-lt"/>
              <a:ea typeface="黑体" panose="02010609060101010101" pitchFamily="49" charset="-122"/>
            </a:endParaRPr>
          </a:p>
        </p:txBody>
      </p:sp>
      <p:sp>
        <p:nvSpPr>
          <p:cNvPr id="10" name="Freeform 8"/>
          <p:cNvSpPr>
            <a:spLocks/>
          </p:cNvSpPr>
          <p:nvPr/>
        </p:nvSpPr>
        <p:spPr bwMode="auto">
          <a:xfrm>
            <a:off x="507999" y="4080958"/>
            <a:ext cx="2412621"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a:extLst/>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2" name="Freeform 7"/>
          <p:cNvSpPr>
            <a:spLocks/>
          </p:cNvSpPr>
          <p:nvPr/>
        </p:nvSpPr>
        <p:spPr bwMode="auto">
          <a:xfrm>
            <a:off x="3016159" y="2287221"/>
            <a:ext cx="2574925"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4" name="Freeform 10"/>
          <p:cNvSpPr>
            <a:spLocks/>
          </p:cNvSpPr>
          <p:nvPr/>
        </p:nvSpPr>
        <p:spPr bwMode="auto">
          <a:xfrm>
            <a:off x="3016159" y="4080958"/>
            <a:ext cx="2574925"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6" name="Freeform 11"/>
          <p:cNvSpPr>
            <a:spLocks/>
          </p:cNvSpPr>
          <p:nvPr/>
        </p:nvSpPr>
        <p:spPr bwMode="auto">
          <a:xfrm>
            <a:off x="5677468" y="4080958"/>
            <a:ext cx="2958531"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8" name="Freeform 6"/>
          <p:cNvSpPr>
            <a:spLocks/>
          </p:cNvSpPr>
          <p:nvPr/>
        </p:nvSpPr>
        <p:spPr bwMode="auto">
          <a:xfrm>
            <a:off x="5677468" y="2287221"/>
            <a:ext cx="2958531"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1" name="Textfeld 10"/>
          <p:cNvSpPr txBox="1"/>
          <p:nvPr/>
        </p:nvSpPr>
        <p:spPr>
          <a:xfrm>
            <a:off x="3224678" y="2933828"/>
            <a:ext cx="2157885" cy="307777"/>
          </a:xfrm>
          <a:prstGeom prst="rect">
            <a:avLst/>
          </a:prstGeom>
          <a:noFill/>
        </p:spPr>
        <p:txBody>
          <a:bodyPr wrap="square" lIns="36000" tIns="0" rIns="36000" bIns="0" rtlCol="0" anchor="ctr" anchorCtr="0">
            <a:spAutoFit/>
          </a:bodyPr>
          <a:lstStyle>
            <a:defPPr>
              <a:defRPr lang="en-US"/>
            </a:defPPr>
            <a:lvl1pPr algn="ctr">
              <a:defRPr sz="2000" b="1">
                <a:solidFill>
                  <a:schemeClr val="accent5">
                    <a:lumMod val="40000"/>
                    <a:lumOff val="60000"/>
                  </a:schemeClr>
                </a:solidFill>
              </a:defRPr>
            </a:lvl1pPr>
          </a:lstStyle>
          <a:p>
            <a:r>
              <a:rPr lang="zh-CN" altLang="en-US" dirty="0">
                <a:latin typeface="+mn-lt"/>
                <a:ea typeface="黑体" panose="02010609060101010101" pitchFamily="49" charset="-122"/>
              </a:rPr>
              <a:t>流程风险管理</a:t>
            </a:r>
            <a:endParaRPr lang="en-US" dirty="0">
              <a:latin typeface="+mn-lt"/>
              <a:ea typeface="黑体" panose="02010609060101010101" pitchFamily="49" charset="-122"/>
            </a:endParaRPr>
          </a:p>
        </p:txBody>
      </p:sp>
      <p:sp>
        <p:nvSpPr>
          <p:cNvPr id="15" name="Textfeld 14"/>
          <p:cNvSpPr txBox="1"/>
          <p:nvPr/>
        </p:nvSpPr>
        <p:spPr>
          <a:xfrm>
            <a:off x="5723143" y="2933828"/>
            <a:ext cx="2834004"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bg2">
                    <a:lumMod val="75000"/>
                  </a:schemeClr>
                </a:solidFill>
                <a:latin typeface="+mn-lt"/>
                <a:ea typeface="黑体" panose="02010609060101010101" pitchFamily="49" charset="-122"/>
              </a:rPr>
              <a:t>项目透明</a:t>
            </a:r>
            <a:endParaRPr lang="en-US" sz="2000" dirty="0">
              <a:solidFill>
                <a:schemeClr val="bg2">
                  <a:lumMod val="75000"/>
                </a:schemeClr>
              </a:solidFill>
              <a:latin typeface="+mn-lt"/>
              <a:ea typeface="黑体" panose="02010609060101010101" pitchFamily="49" charset="-122"/>
            </a:endParaRPr>
          </a:p>
        </p:txBody>
      </p:sp>
      <p:sp>
        <p:nvSpPr>
          <p:cNvPr id="19" name="Textfeld 18"/>
          <p:cNvSpPr txBox="1"/>
          <p:nvPr/>
        </p:nvSpPr>
        <p:spPr>
          <a:xfrm>
            <a:off x="606149" y="4764332"/>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bg2">
                    <a:lumMod val="75000"/>
                  </a:schemeClr>
                </a:solidFill>
                <a:latin typeface="+mn-lt"/>
                <a:ea typeface="黑体" panose="02010609060101010101" pitchFamily="49" charset="-122"/>
              </a:rPr>
              <a:t>实时流程透明</a:t>
            </a:r>
            <a:endParaRPr lang="en-US" sz="2000" dirty="0">
              <a:solidFill>
                <a:schemeClr val="bg2">
                  <a:lumMod val="75000"/>
                </a:schemeClr>
              </a:solidFill>
              <a:latin typeface="+mn-lt"/>
              <a:ea typeface="黑体" panose="02010609060101010101" pitchFamily="49" charset="-122"/>
            </a:endParaRPr>
          </a:p>
        </p:txBody>
      </p:sp>
      <p:sp>
        <p:nvSpPr>
          <p:cNvPr id="21" name="Textfeld 20"/>
          <p:cNvSpPr txBox="1"/>
          <p:nvPr/>
        </p:nvSpPr>
        <p:spPr>
          <a:xfrm>
            <a:off x="5760950" y="4719489"/>
            <a:ext cx="2796197"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bg2">
                    <a:lumMod val="75000"/>
                  </a:schemeClr>
                </a:solidFill>
                <a:latin typeface="+mn-lt"/>
                <a:ea typeface="黑体" panose="02010609060101010101" pitchFamily="49" charset="-122"/>
              </a:rPr>
              <a:t>业务与</a:t>
            </a:r>
            <a:r>
              <a:rPr lang="en-US" sz="2000" dirty="0">
                <a:solidFill>
                  <a:schemeClr val="bg2">
                    <a:lumMod val="75000"/>
                  </a:schemeClr>
                </a:solidFill>
                <a:latin typeface="+mn-lt"/>
                <a:ea typeface="黑体" panose="02010609060101010101" pitchFamily="49" charset="-122"/>
              </a:rPr>
              <a:t>IT</a:t>
            </a:r>
            <a:r>
              <a:rPr lang="zh-CN" altLang="en-US" sz="2000" dirty="0">
                <a:solidFill>
                  <a:schemeClr val="bg2">
                    <a:lumMod val="75000"/>
                  </a:schemeClr>
                </a:solidFill>
                <a:latin typeface="+mn-lt"/>
                <a:ea typeface="黑体" panose="02010609060101010101" pitchFamily="49" charset="-122"/>
              </a:rPr>
              <a:t>透明</a:t>
            </a:r>
            <a:endParaRPr lang="en-US" sz="2000" dirty="0">
              <a:solidFill>
                <a:schemeClr val="bg2">
                  <a:lumMod val="75000"/>
                </a:schemeClr>
              </a:solidFill>
              <a:latin typeface="+mn-lt"/>
              <a:ea typeface="黑体" panose="02010609060101010101" pitchFamily="49" charset="-122"/>
            </a:endParaRPr>
          </a:p>
        </p:txBody>
      </p:sp>
      <p:sp>
        <p:nvSpPr>
          <p:cNvPr id="23" name="Rechteck 22"/>
          <p:cNvSpPr/>
          <p:nvPr/>
        </p:nvSpPr>
        <p:spPr>
          <a:xfrm>
            <a:off x="3051192" y="4565601"/>
            <a:ext cx="2440555" cy="615553"/>
          </a:xfrm>
          <a:prstGeom prst="rect">
            <a:avLst/>
          </a:prstGeom>
          <a:noFill/>
        </p:spPr>
        <p:txBody>
          <a:bodyPr wrap="square" lIns="36000" tIns="0" rIns="36000" bIns="0" rtlCol="0" anchor="ctr" anchorCtr="0">
            <a:spAutoFit/>
          </a:bodyPr>
          <a:lstStyle/>
          <a:p>
            <a:pPr algn="ctr"/>
            <a:r>
              <a:rPr lang="zh-CN" altLang="en-US" sz="2000" b="1" dirty="0">
                <a:solidFill>
                  <a:schemeClr val="bg2">
                    <a:lumMod val="75000"/>
                  </a:schemeClr>
                </a:solidFill>
                <a:latin typeface="+mn-lt"/>
                <a:ea typeface="黑体" panose="02010609060101010101" pitchFamily="49" charset="-122"/>
              </a:rPr>
              <a:t>对任何人和任何地方透明</a:t>
            </a:r>
            <a:endParaRPr lang="en-US" sz="2000" b="1" dirty="0">
              <a:solidFill>
                <a:schemeClr val="bg2">
                  <a:lumMod val="75000"/>
                </a:schemeClr>
              </a:solidFill>
              <a:latin typeface="+mn-lt"/>
              <a:ea typeface="黑体" panose="02010609060101010101" pitchFamily="49" charset="-122"/>
            </a:endParaRPr>
          </a:p>
        </p:txBody>
      </p:sp>
      <p:sp>
        <p:nvSpPr>
          <p:cNvPr id="17" name="Freeform 8"/>
          <p:cNvSpPr>
            <a:spLocks/>
          </p:cNvSpPr>
          <p:nvPr/>
        </p:nvSpPr>
        <p:spPr bwMode="auto">
          <a:xfrm>
            <a:off x="507999" y="2295958"/>
            <a:ext cx="2412621"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a:extLst/>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20" name="Textfeld 19"/>
          <p:cNvSpPr txBox="1"/>
          <p:nvPr/>
        </p:nvSpPr>
        <p:spPr>
          <a:xfrm>
            <a:off x="606149" y="2933828"/>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bg2">
                    <a:lumMod val="75000"/>
                  </a:schemeClr>
                </a:solidFill>
                <a:latin typeface="+mn-lt"/>
                <a:ea typeface="黑体" panose="02010609060101010101" pitchFamily="49" charset="-122"/>
              </a:rPr>
              <a:t>流程透明</a:t>
            </a:r>
            <a:endParaRPr lang="en-US" sz="2000" dirty="0">
              <a:solidFill>
                <a:schemeClr val="bg2">
                  <a:lumMod val="75000"/>
                </a:schemeClr>
              </a:solidFill>
              <a:latin typeface="+mn-lt"/>
              <a:ea typeface="黑体" panose="02010609060101010101" pitchFamily="49" charset="-122"/>
            </a:endParaRPr>
          </a:p>
        </p:txBody>
      </p:sp>
    </p:spTree>
    <p:extLst>
      <p:ext uri="{BB962C8B-B14F-4D97-AF65-F5344CB8AC3E}">
        <p14:creationId xmlns:p14="http://schemas.microsoft.com/office/powerpoint/2010/main" val="146231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zh-CN" altLang="en-US" dirty="0" smtClean="0">
                <a:latin typeface="+mn-lt"/>
                <a:ea typeface="黑体" panose="02010609060101010101" pitchFamily="49" charset="-122"/>
              </a:rPr>
              <a:t>风险管理</a:t>
            </a:r>
            <a:endParaRPr lang="en-US" dirty="0">
              <a:latin typeface="+mn-lt"/>
              <a:ea typeface="黑体" panose="02010609060101010101" pitchFamily="49" charset="-122"/>
            </a:endParaRPr>
          </a:p>
        </p:txBody>
      </p:sp>
      <p:sp>
        <p:nvSpPr>
          <p:cNvPr id="7" name="Inhaltsplatzhalter 6"/>
          <p:cNvSpPr>
            <a:spLocks noGrp="1"/>
          </p:cNvSpPr>
          <p:nvPr>
            <p:ph sz="quarter" idx="11"/>
          </p:nvPr>
        </p:nvSpPr>
        <p:spPr>
          <a:xfrm>
            <a:off x="500062" y="1577340"/>
            <a:ext cx="7224571" cy="4479925"/>
          </a:xfrm>
        </p:spPr>
        <p:txBody>
          <a:bodyPr/>
          <a:lstStyle/>
          <a:p>
            <a:pPr>
              <a:lnSpc>
                <a:spcPct val="90000"/>
              </a:lnSpc>
            </a:pPr>
            <a:r>
              <a:rPr lang="zh-CN" altLang="en-US" dirty="0" smtClean="0">
                <a:ea typeface="黑体" panose="02010609060101010101" pitchFamily="49" charset="-122"/>
              </a:rPr>
              <a:t>通过识别风险来优化业务流程</a:t>
            </a:r>
            <a:endParaRPr lang="en-US" dirty="0" smtClean="0">
              <a:ea typeface="黑体" panose="02010609060101010101" pitchFamily="49" charset="-122"/>
            </a:endParaRPr>
          </a:p>
          <a:p>
            <a:pPr>
              <a:lnSpc>
                <a:spcPct val="90000"/>
              </a:lnSpc>
            </a:pPr>
            <a:r>
              <a:rPr lang="zh-CN" altLang="en-US" dirty="0" smtClean="0">
                <a:ea typeface="黑体" panose="02010609060101010101" pitchFamily="49" charset="-122"/>
              </a:rPr>
              <a:t>定义正确的控制措施来降低风险，并执行有效的应对措施</a:t>
            </a:r>
            <a:endParaRPr lang="en-US" dirty="0" smtClean="0">
              <a:ea typeface="黑体" panose="02010609060101010101" pitchFamily="49" charset="-122"/>
            </a:endParaRPr>
          </a:p>
          <a:p>
            <a:pPr>
              <a:lnSpc>
                <a:spcPct val="90000"/>
              </a:lnSpc>
            </a:pPr>
            <a:r>
              <a:rPr lang="zh-CN" altLang="en-US" dirty="0" smtClean="0">
                <a:ea typeface="黑体" panose="02010609060101010101" pitchFamily="49" charset="-122"/>
              </a:rPr>
              <a:t>领结方法论</a:t>
            </a:r>
            <a:endParaRPr lang="en-US" dirty="0" smtClean="0">
              <a:ea typeface="黑体" panose="02010609060101010101" pitchFamily="49" charset="-122"/>
            </a:endParaRPr>
          </a:p>
          <a:p>
            <a:pPr>
              <a:lnSpc>
                <a:spcPct val="90000"/>
              </a:lnSpc>
            </a:pPr>
            <a:r>
              <a:rPr lang="zh-CN" altLang="en-US" dirty="0" smtClean="0">
                <a:ea typeface="黑体" panose="02010609060101010101" pitchFamily="49" charset="-122"/>
              </a:rPr>
              <a:t>评估风险的影响和发生频率</a:t>
            </a:r>
            <a:endParaRPr lang="en-US" dirty="0" smtClean="0">
              <a:ea typeface="黑体" panose="02010609060101010101" pitchFamily="49" charset="-122"/>
            </a:endParaRPr>
          </a:p>
          <a:p>
            <a:pPr>
              <a:lnSpc>
                <a:spcPct val="90000"/>
              </a:lnSpc>
            </a:pPr>
            <a:r>
              <a:rPr lang="zh-CN" altLang="en-US" dirty="0" smtClean="0">
                <a:ea typeface="黑体" panose="02010609060101010101" pitchFamily="49" charset="-122"/>
              </a:rPr>
              <a:t>使用热图来分析风险状况</a:t>
            </a:r>
            <a:endParaRPr lang="en-US" dirty="0" smtClean="0">
              <a:ea typeface="黑体" panose="02010609060101010101" pitchFamily="49" charset="-122"/>
            </a:endParaRPr>
          </a:p>
          <a:p>
            <a:pPr>
              <a:lnSpc>
                <a:spcPct val="90000"/>
              </a:lnSpc>
            </a:pPr>
            <a:r>
              <a:rPr lang="zh-CN" altLang="en-US" dirty="0" smtClean="0">
                <a:ea typeface="黑体" panose="02010609060101010101" pitchFamily="49" charset="-122"/>
              </a:rPr>
              <a:t>根据流程链来模拟风险事件</a:t>
            </a:r>
            <a:endParaRPr lang="en-US" dirty="0">
              <a:ea typeface="黑体" panose="02010609060101010101" pitchFamily="49" charset="-122"/>
            </a:endParaRPr>
          </a:p>
        </p:txBody>
      </p:sp>
      <p:sp>
        <p:nvSpPr>
          <p:cNvPr id="20" name="Content Placeholder 2"/>
          <p:cNvSpPr txBox="1">
            <a:spLocks/>
          </p:cNvSpPr>
          <p:nvPr/>
        </p:nvSpPr>
        <p:spPr>
          <a:xfrm>
            <a:off x="314325" y="4591048"/>
            <a:ext cx="2772000" cy="1872000"/>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lIns="36000" tIns="864000" rIns="36000" bIns="36000"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en-US" sz="1800" dirty="0" err="1" smtClean="0">
                <a:solidFill>
                  <a:schemeClr val="bg1"/>
                </a:solidFill>
                <a:ea typeface="黑体" panose="02010609060101010101" pitchFamily="49" charset="-122"/>
              </a:rPr>
              <a:t>Şekerbank</a:t>
            </a:r>
            <a:r>
              <a:rPr lang="zh-CN" altLang="en-US" sz="1800" dirty="0" smtClean="0">
                <a:solidFill>
                  <a:schemeClr val="bg1"/>
                </a:solidFill>
                <a:ea typeface="黑体" panose="02010609060101010101" pitchFamily="49" charset="-122"/>
              </a:rPr>
              <a:t>通过</a:t>
            </a:r>
            <a:r>
              <a:rPr lang="en-US" altLang="zh-CN" sz="1800" dirty="0" smtClean="0">
                <a:solidFill>
                  <a:schemeClr val="bg1"/>
                </a:solidFill>
                <a:ea typeface="黑体" panose="02010609060101010101" pitchFamily="49" charset="-122"/>
              </a:rPr>
              <a:t>ARIS</a:t>
            </a:r>
            <a:r>
              <a:rPr lang="zh-CN" altLang="en-US" sz="1800" dirty="0" smtClean="0">
                <a:solidFill>
                  <a:schemeClr val="bg1"/>
                </a:solidFill>
                <a:ea typeface="黑体" panose="02010609060101010101" pitchFamily="49" charset="-122"/>
              </a:rPr>
              <a:t>改善风险识别并减轻风险</a:t>
            </a:r>
            <a:endParaRPr lang="en-US" sz="1800" dirty="0">
              <a:solidFill>
                <a:schemeClr val="bg1"/>
              </a:solidFill>
              <a:ea typeface="黑体" panose="02010609060101010101" pitchFamily="49" charset="-122"/>
            </a:endParaRPr>
          </a:p>
        </p:txBody>
      </p:sp>
      <p:sp>
        <p:nvSpPr>
          <p:cNvPr id="24" name="Content Placeholder 2"/>
          <p:cNvSpPr txBox="1">
            <a:spLocks/>
          </p:cNvSpPr>
          <p:nvPr/>
        </p:nvSpPr>
        <p:spPr>
          <a:xfrm>
            <a:off x="3199358" y="4591048"/>
            <a:ext cx="2772000" cy="1872000"/>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lIns="36000" tIns="864000" rIns="36000" bIns="36000"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sz="1800" dirty="0" smtClean="0">
                <a:solidFill>
                  <a:schemeClr val="bg1"/>
                </a:solidFill>
                <a:ea typeface="黑体" panose="02010609060101010101" pitchFamily="49" charset="-122"/>
              </a:rPr>
              <a:t>通过</a:t>
            </a:r>
            <a:r>
              <a:rPr lang="en-US" altLang="zh-CN" sz="1800" dirty="0" smtClean="0">
                <a:solidFill>
                  <a:schemeClr val="bg1"/>
                </a:solidFill>
                <a:ea typeface="黑体" panose="02010609060101010101" pitchFamily="49" charset="-122"/>
              </a:rPr>
              <a:t>Software AG</a:t>
            </a:r>
            <a:r>
              <a:rPr lang="zh-CN" altLang="en-US" sz="1800" dirty="0" smtClean="0">
                <a:solidFill>
                  <a:schemeClr val="bg1"/>
                </a:solidFill>
                <a:ea typeface="黑体" panose="02010609060101010101" pitchFamily="49" charset="-122"/>
              </a:rPr>
              <a:t>，</a:t>
            </a:r>
            <a:r>
              <a:rPr lang="en-US" sz="1800" dirty="0" err="1" smtClean="0">
                <a:solidFill>
                  <a:schemeClr val="bg1"/>
                </a:solidFill>
                <a:ea typeface="黑体" panose="02010609060101010101" pitchFamily="49" charset="-122"/>
              </a:rPr>
              <a:t>Vipnet</a:t>
            </a:r>
            <a:r>
              <a:rPr lang="zh-CN" altLang="en-US" sz="1800" dirty="0" smtClean="0">
                <a:solidFill>
                  <a:schemeClr val="bg1"/>
                </a:solidFill>
                <a:ea typeface="黑体" panose="02010609060101010101" pitchFamily="49" charset="-122"/>
              </a:rPr>
              <a:t>极大的减少了财务风险</a:t>
            </a:r>
            <a:endParaRPr lang="en-US" sz="1800" dirty="0">
              <a:solidFill>
                <a:schemeClr val="bg1"/>
              </a:solidFill>
              <a:ea typeface="黑体" panose="02010609060101010101" pitchFamily="49" charset="-122"/>
            </a:endParaRPr>
          </a:p>
        </p:txBody>
      </p:sp>
      <p:sp>
        <p:nvSpPr>
          <p:cNvPr id="25" name="Content Placeholder 2"/>
          <p:cNvSpPr txBox="1">
            <a:spLocks/>
          </p:cNvSpPr>
          <p:nvPr/>
        </p:nvSpPr>
        <p:spPr>
          <a:xfrm>
            <a:off x="6084391" y="4591048"/>
            <a:ext cx="2772000" cy="1872000"/>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lIns="36000" tIns="864000" rIns="36000" bIns="36000"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en-US" altLang="zh-CN" sz="1800" dirty="0" err="1" smtClean="0">
                <a:solidFill>
                  <a:schemeClr val="bg1"/>
                </a:solidFill>
                <a:ea typeface="黑体" panose="02010609060101010101" pitchFamily="49" charset="-122"/>
              </a:rPr>
              <a:t>Openreach</a:t>
            </a:r>
            <a:r>
              <a:rPr lang="zh-CN" altLang="en-US" sz="1800" dirty="0" smtClean="0">
                <a:solidFill>
                  <a:schemeClr val="bg1"/>
                </a:solidFill>
                <a:ea typeface="黑体" panose="02010609060101010101" pitchFamily="49" charset="-122"/>
              </a:rPr>
              <a:t>完全采用了风险和内控体系</a:t>
            </a:r>
            <a:endParaRPr lang="en-US" sz="1800" dirty="0">
              <a:solidFill>
                <a:schemeClr val="bg1"/>
              </a:solidFill>
              <a:ea typeface="黑体" panose="02010609060101010101" pitchFamily="49" charset="-122"/>
            </a:endParaRPr>
          </a:p>
        </p:txBody>
      </p:sp>
      <p:sp>
        <p:nvSpPr>
          <p:cNvPr id="26" name="Diagonal liegende Ecken des Rechtecks abrunden 25"/>
          <p:cNvSpPr/>
          <p:nvPr/>
        </p:nvSpPr>
        <p:spPr>
          <a:xfrm>
            <a:off x="350325" y="4619625"/>
            <a:ext cx="2700000" cy="828000"/>
          </a:xfrm>
          <a:prstGeom prst="round2DiagRect">
            <a:avLst>
              <a:gd name="adj1" fmla="val 32772"/>
              <a:gd name="adj2" fmla="val 0"/>
            </a:avLst>
          </a:prstGeom>
          <a:solidFill>
            <a:schemeClr val="bg1">
              <a:lumMod val="95000"/>
            </a:schemeClr>
          </a:solidFill>
          <a:ln>
            <a:noFill/>
          </a:ln>
          <a:effectLst>
            <a:innerShdw blurRad="12700" dist="12700" dir="13500000">
              <a:prstClr val="black">
                <a:alpha val="50000"/>
              </a:prstClr>
            </a:innerShdw>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000">
              <a:ea typeface="黑体" panose="02010609060101010101" pitchFamily="49" charset="-122"/>
            </a:endParaRPr>
          </a:p>
        </p:txBody>
      </p:sp>
      <p:sp>
        <p:nvSpPr>
          <p:cNvPr id="27" name="Diagonal liegende Ecken des Rechtecks abrunden 26"/>
          <p:cNvSpPr/>
          <p:nvPr/>
        </p:nvSpPr>
        <p:spPr>
          <a:xfrm>
            <a:off x="3235358" y="4619625"/>
            <a:ext cx="2700000" cy="828000"/>
          </a:xfrm>
          <a:prstGeom prst="round2DiagRect">
            <a:avLst>
              <a:gd name="adj1" fmla="val 32772"/>
              <a:gd name="adj2" fmla="val 0"/>
            </a:avLst>
          </a:prstGeom>
          <a:solidFill>
            <a:schemeClr val="bg1">
              <a:lumMod val="95000"/>
            </a:schemeClr>
          </a:solidFill>
          <a:ln>
            <a:noFill/>
          </a:ln>
          <a:effectLst>
            <a:innerShdw blurRad="12700" dist="12700" dir="13500000">
              <a:prstClr val="black">
                <a:alpha val="50000"/>
              </a:prstClr>
            </a:innerShdw>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000">
              <a:ea typeface="黑体" panose="02010609060101010101" pitchFamily="49" charset="-122"/>
            </a:endParaRPr>
          </a:p>
        </p:txBody>
      </p:sp>
      <p:sp>
        <p:nvSpPr>
          <p:cNvPr id="28" name="Diagonal liegende Ecken des Rechtecks abrunden 27"/>
          <p:cNvSpPr/>
          <p:nvPr/>
        </p:nvSpPr>
        <p:spPr>
          <a:xfrm>
            <a:off x="6120391" y="4619625"/>
            <a:ext cx="2700000" cy="828000"/>
          </a:xfrm>
          <a:prstGeom prst="round2DiagRect">
            <a:avLst>
              <a:gd name="adj1" fmla="val 32772"/>
              <a:gd name="adj2" fmla="val 0"/>
            </a:avLst>
          </a:prstGeom>
          <a:solidFill>
            <a:schemeClr val="bg1">
              <a:lumMod val="95000"/>
            </a:schemeClr>
          </a:solidFill>
          <a:ln>
            <a:noFill/>
          </a:ln>
          <a:effectLst>
            <a:innerShdw blurRad="12700" dist="12700" dir="13500000">
              <a:prstClr val="black">
                <a:alpha val="50000"/>
              </a:prstClr>
            </a:innerShdw>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000">
              <a:ea typeface="黑体" panose="02010609060101010101" pitchFamily="49" charset="-122"/>
            </a:endParaRPr>
          </a:p>
        </p:txBody>
      </p:sp>
      <p:pic>
        <p:nvPicPr>
          <p:cNvPr id="29" name="Picture 3" descr="D:\Photoshop\Company Logos\powerpoint - web\openrea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2391" y="4688565"/>
            <a:ext cx="2556000" cy="69012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D:\Photoshop\Company Logos\powerpoint - web\sekerban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325" y="4793361"/>
            <a:ext cx="2556000" cy="4805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Photoshop\Company Logos\powerpoint - web\vip.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7756" y="4655625"/>
            <a:ext cx="855204" cy="756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74503" y="2327972"/>
            <a:ext cx="1800000" cy="171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50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quarter" idx="11"/>
          </p:nvPr>
        </p:nvSpPr>
        <p:spPr/>
        <p:txBody>
          <a:bodyPr/>
          <a:lstStyle/>
          <a:p>
            <a:pPr marL="0" lvl="0" indent="0">
              <a:buNone/>
            </a:pPr>
            <a:r>
              <a:rPr lang="zh-CN" altLang="en-US" dirty="0" smtClean="0">
                <a:ea typeface="黑体" panose="02010609060101010101" pitchFamily="49" charset="-122"/>
              </a:rPr>
              <a:t>使用</a:t>
            </a:r>
            <a:r>
              <a:rPr lang="en-US" altLang="zh-CN" dirty="0" smtClean="0">
                <a:ea typeface="黑体" panose="02010609060101010101" pitchFamily="49" charset="-122"/>
              </a:rPr>
              <a:t>SAG</a:t>
            </a:r>
            <a:r>
              <a:rPr lang="zh-CN" altLang="en-US" dirty="0" smtClean="0">
                <a:ea typeface="黑体" panose="02010609060101010101" pitchFamily="49" charset="-122"/>
              </a:rPr>
              <a:t>的</a:t>
            </a:r>
            <a:r>
              <a:rPr lang="en-US" altLang="zh-CN" dirty="0" smtClean="0">
                <a:ea typeface="黑体" panose="02010609060101010101" pitchFamily="49" charset="-122"/>
              </a:rPr>
              <a:t>GRC</a:t>
            </a:r>
            <a:r>
              <a:rPr lang="zh-CN" altLang="en-US" dirty="0" smtClean="0">
                <a:ea typeface="黑体" panose="02010609060101010101" pitchFamily="49" charset="-122"/>
              </a:rPr>
              <a:t>平台可以关联风险及控制与流程，保持组织的企业目标和政策同步。通过验证的审计跟踪可以简化合规。我们的客户可以实现优化的质量测试</a:t>
            </a:r>
            <a:r>
              <a:rPr lang="en-US" altLang="zh-CN" dirty="0" smtClean="0">
                <a:ea typeface="黑体" panose="02010609060101010101" pitchFamily="49" charset="-122"/>
              </a:rPr>
              <a:t>,</a:t>
            </a:r>
            <a:r>
              <a:rPr lang="zh-CN" altLang="en-US" dirty="0" smtClean="0">
                <a:ea typeface="黑体" panose="02010609060101010101" pitchFamily="49" charset="-122"/>
              </a:rPr>
              <a:t>简化工作流程</a:t>
            </a:r>
            <a:r>
              <a:rPr lang="en-US" altLang="zh-CN" dirty="0" smtClean="0">
                <a:ea typeface="黑体" panose="02010609060101010101" pitchFamily="49" charset="-122"/>
              </a:rPr>
              <a:t>,</a:t>
            </a:r>
            <a:r>
              <a:rPr lang="zh-CN" altLang="en-US" dirty="0" smtClean="0">
                <a:ea typeface="黑体" panose="02010609060101010101" pitchFamily="49" charset="-122"/>
              </a:rPr>
              <a:t>降低管理开销。</a:t>
            </a:r>
            <a:endParaRPr lang="de-DE" dirty="0">
              <a:ea typeface="黑体" panose="02010609060101010101" pitchFamily="49" charset="-122"/>
            </a:endParaRPr>
          </a:p>
        </p:txBody>
      </p:sp>
      <p:sp>
        <p:nvSpPr>
          <p:cNvPr id="5" name="Content Placeholder 2"/>
          <p:cNvSpPr txBox="1">
            <a:spLocks/>
          </p:cNvSpPr>
          <p:nvPr/>
        </p:nvSpPr>
        <p:spPr>
          <a:xfrm>
            <a:off x="314325" y="4591048"/>
            <a:ext cx="2772000" cy="1872000"/>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lIns="36000" tIns="864000" rIns="36000" bIns="36000"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sz="1800" dirty="0" smtClean="0">
                <a:solidFill>
                  <a:schemeClr val="bg1"/>
                </a:solidFill>
                <a:ea typeface="黑体" panose="02010609060101010101" pitchFamily="49" charset="-122"/>
              </a:rPr>
              <a:t>每年减少</a:t>
            </a:r>
            <a:r>
              <a:rPr lang="en-US" altLang="zh-CN" sz="1800" dirty="0" smtClean="0">
                <a:solidFill>
                  <a:schemeClr val="bg1"/>
                </a:solidFill>
                <a:ea typeface="黑体" panose="02010609060101010101" pitchFamily="49" charset="-122"/>
              </a:rPr>
              <a:t>250</a:t>
            </a:r>
            <a:r>
              <a:rPr lang="zh-CN" altLang="en-US" sz="1800" dirty="0" smtClean="0">
                <a:solidFill>
                  <a:schemeClr val="bg1"/>
                </a:solidFill>
                <a:ea typeface="黑体" panose="02010609060101010101" pitchFamily="49" charset="-122"/>
              </a:rPr>
              <a:t>万欧元，投入产出比提高</a:t>
            </a:r>
            <a:r>
              <a:rPr lang="en-US" sz="1800" dirty="0" smtClean="0">
                <a:solidFill>
                  <a:schemeClr val="bg1"/>
                </a:solidFill>
                <a:ea typeface="黑体" panose="02010609060101010101" pitchFamily="49" charset="-122"/>
              </a:rPr>
              <a:t>153 </a:t>
            </a:r>
            <a:r>
              <a:rPr lang="en-US" sz="1800" dirty="0">
                <a:solidFill>
                  <a:schemeClr val="bg1"/>
                </a:solidFill>
                <a:ea typeface="黑体" panose="02010609060101010101" pitchFamily="49" charset="-122"/>
              </a:rPr>
              <a:t>%</a:t>
            </a:r>
          </a:p>
        </p:txBody>
      </p:sp>
      <p:sp>
        <p:nvSpPr>
          <p:cNvPr id="2" name="Titel 1"/>
          <p:cNvSpPr>
            <a:spLocks noGrp="1"/>
          </p:cNvSpPr>
          <p:nvPr>
            <p:ph type="title"/>
          </p:nvPr>
        </p:nvSpPr>
        <p:spPr/>
        <p:txBody>
          <a:bodyPr/>
          <a:lstStyle/>
          <a:p>
            <a:r>
              <a:rPr lang="zh-CN" altLang="en-US" dirty="0" smtClean="0">
                <a:latin typeface="+mn-lt"/>
                <a:ea typeface="黑体" panose="02010609060101010101" pitchFamily="49" charset="-122"/>
              </a:rPr>
              <a:t>建立信心</a:t>
            </a:r>
            <a:endParaRPr lang="de-DE" dirty="0">
              <a:latin typeface="+mn-lt"/>
              <a:ea typeface="黑体" panose="02010609060101010101" pitchFamily="49" charset="-122"/>
            </a:endParaRPr>
          </a:p>
        </p:txBody>
      </p:sp>
      <p:sp>
        <p:nvSpPr>
          <p:cNvPr id="18" name="Content Placeholder 2"/>
          <p:cNvSpPr txBox="1">
            <a:spLocks/>
          </p:cNvSpPr>
          <p:nvPr/>
        </p:nvSpPr>
        <p:spPr>
          <a:xfrm>
            <a:off x="3199358" y="4591048"/>
            <a:ext cx="2772000" cy="1872000"/>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lIns="36000" tIns="864000" rIns="36000" bIns="36000"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sz="1800" dirty="0" smtClean="0">
                <a:solidFill>
                  <a:schemeClr val="bg1"/>
                </a:solidFill>
                <a:ea typeface="黑体" panose="02010609060101010101" pitchFamily="49" charset="-122"/>
              </a:rPr>
              <a:t>节省协同工作的成本，时间，提高测试效果</a:t>
            </a:r>
            <a:endParaRPr lang="en-US" sz="1800" dirty="0">
              <a:solidFill>
                <a:schemeClr val="bg1"/>
              </a:solidFill>
              <a:ea typeface="黑体" panose="02010609060101010101" pitchFamily="49" charset="-122"/>
            </a:endParaRPr>
          </a:p>
        </p:txBody>
      </p:sp>
      <p:sp>
        <p:nvSpPr>
          <p:cNvPr id="21" name="Content Placeholder 2"/>
          <p:cNvSpPr txBox="1">
            <a:spLocks/>
          </p:cNvSpPr>
          <p:nvPr/>
        </p:nvSpPr>
        <p:spPr>
          <a:xfrm>
            <a:off x="6084391" y="4591048"/>
            <a:ext cx="2772000" cy="1872000"/>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lIns="36000" tIns="864000" rIns="36000" bIns="36000"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sz="1800" dirty="0" smtClean="0">
                <a:solidFill>
                  <a:schemeClr val="bg1"/>
                </a:solidFill>
                <a:ea typeface="黑体" panose="02010609060101010101" pitchFamily="49" charset="-122"/>
              </a:rPr>
              <a:t>减少影响收入和利润的流程问题</a:t>
            </a:r>
            <a:endParaRPr lang="en-US" sz="1800" dirty="0">
              <a:solidFill>
                <a:schemeClr val="bg1"/>
              </a:solidFill>
              <a:ea typeface="黑体" panose="02010609060101010101" pitchFamily="49" charset="-122"/>
            </a:endParaRPr>
          </a:p>
        </p:txBody>
      </p:sp>
      <p:sp>
        <p:nvSpPr>
          <p:cNvPr id="3" name="Diagonal liegende Ecken des Rechtecks abrunden 2"/>
          <p:cNvSpPr/>
          <p:nvPr/>
        </p:nvSpPr>
        <p:spPr>
          <a:xfrm>
            <a:off x="350325" y="4619625"/>
            <a:ext cx="2700000" cy="828000"/>
          </a:xfrm>
          <a:prstGeom prst="round2DiagRect">
            <a:avLst>
              <a:gd name="adj1" fmla="val 32772"/>
              <a:gd name="adj2" fmla="val 0"/>
            </a:avLst>
          </a:prstGeom>
          <a:solidFill>
            <a:schemeClr val="bg1">
              <a:lumMod val="95000"/>
            </a:schemeClr>
          </a:solidFill>
          <a:ln>
            <a:noFill/>
          </a:ln>
          <a:effectLst>
            <a:innerShdw blurRad="12700" dist="12700" dir="13500000">
              <a:prstClr val="black">
                <a:alpha val="50000"/>
              </a:prstClr>
            </a:innerShdw>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000">
              <a:ea typeface="黑体" panose="02010609060101010101" pitchFamily="49" charset="-122"/>
            </a:endParaRPr>
          </a:p>
        </p:txBody>
      </p:sp>
      <p:sp>
        <p:nvSpPr>
          <p:cNvPr id="24" name="Diagonal liegende Ecken des Rechtecks abrunden 23"/>
          <p:cNvSpPr/>
          <p:nvPr/>
        </p:nvSpPr>
        <p:spPr>
          <a:xfrm>
            <a:off x="3235358" y="4619625"/>
            <a:ext cx="2700000" cy="828000"/>
          </a:xfrm>
          <a:prstGeom prst="round2DiagRect">
            <a:avLst>
              <a:gd name="adj1" fmla="val 32772"/>
              <a:gd name="adj2" fmla="val 0"/>
            </a:avLst>
          </a:prstGeom>
          <a:solidFill>
            <a:schemeClr val="bg1">
              <a:lumMod val="95000"/>
            </a:schemeClr>
          </a:solidFill>
          <a:ln>
            <a:noFill/>
          </a:ln>
          <a:effectLst>
            <a:innerShdw blurRad="12700" dist="12700" dir="13500000">
              <a:prstClr val="black">
                <a:alpha val="50000"/>
              </a:prstClr>
            </a:innerShdw>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000">
              <a:ea typeface="黑体" panose="02010609060101010101" pitchFamily="49" charset="-122"/>
            </a:endParaRPr>
          </a:p>
        </p:txBody>
      </p:sp>
      <p:sp>
        <p:nvSpPr>
          <p:cNvPr id="25" name="Diagonal liegende Ecken des Rechtecks abrunden 24"/>
          <p:cNvSpPr/>
          <p:nvPr/>
        </p:nvSpPr>
        <p:spPr>
          <a:xfrm>
            <a:off x="6120391" y="4619625"/>
            <a:ext cx="2700000" cy="828000"/>
          </a:xfrm>
          <a:prstGeom prst="round2DiagRect">
            <a:avLst>
              <a:gd name="adj1" fmla="val 32772"/>
              <a:gd name="adj2" fmla="val 0"/>
            </a:avLst>
          </a:prstGeom>
          <a:solidFill>
            <a:schemeClr val="bg1">
              <a:lumMod val="95000"/>
            </a:schemeClr>
          </a:solidFill>
          <a:ln>
            <a:noFill/>
          </a:ln>
          <a:effectLst>
            <a:innerShdw blurRad="12700" dist="12700" dir="13500000">
              <a:prstClr val="black">
                <a:alpha val="50000"/>
              </a:prstClr>
            </a:innerShdw>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000">
              <a:ea typeface="黑体" panose="02010609060101010101" pitchFamily="49" charset="-122"/>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621949" y="1577341"/>
            <a:ext cx="2207726" cy="1003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D:\Photoshop\Company Logos\powerpoint - web\openrea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2391" y="4688565"/>
            <a:ext cx="2556000" cy="6901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Photoshop\Company Logos\powerpoint - web\Wuestenrot_Wuerttembergisch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325" y="4795917"/>
            <a:ext cx="2556000" cy="47541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Photoshop\Company Logos\powerpoint - web\m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66128" y="4655625"/>
            <a:ext cx="1038461" cy="7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91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4294967295"/>
          </p:nvPr>
        </p:nvSpPr>
        <p:spPr>
          <a:xfrm>
            <a:off x="5748338" y="6588125"/>
            <a:ext cx="3395662" cy="230188"/>
          </a:xfrm>
        </p:spPr>
        <p:txBody>
          <a:bodyPr/>
          <a:lstStyle/>
          <a:p>
            <a:fld id="{43B52713-8C11-467B-BE38-53CC0A4597EF}" type="datetime1">
              <a:rPr lang="en-US" smtClean="0"/>
              <a:pPr/>
              <a:t>10/13/2016</a:t>
            </a:fld>
            <a:endParaRPr lang="en-US"/>
          </a:p>
        </p:txBody>
      </p:sp>
      <p:sp>
        <p:nvSpPr>
          <p:cNvPr id="3" name="Foliennummernplatzhalter 2"/>
          <p:cNvSpPr>
            <a:spLocks noGrp="1"/>
          </p:cNvSpPr>
          <p:nvPr>
            <p:ph type="sldNum" sz="quarter" idx="4294967295"/>
          </p:nvPr>
        </p:nvSpPr>
        <p:spPr>
          <a:xfrm>
            <a:off x="8686800" y="6588125"/>
            <a:ext cx="457200" cy="228600"/>
          </a:xfrm>
        </p:spPr>
        <p:txBody>
          <a:bodyPr/>
          <a:lstStyle/>
          <a:p>
            <a:fld id="{A92DBDF8-7022-4C75-A549-481CF7718354}" type="slidenum">
              <a:rPr lang="en-US" smtClean="0"/>
              <a:pPr/>
              <a:t>16</a:t>
            </a:fld>
            <a:endParaRPr lang="en-US"/>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195" y="1263022"/>
            <a:ext cx="8387609" cy="4994440"/>
          </a:xfrm>
          <a:prstGeom prst="rect">
            <a:avLst/>
          </a:prstGeom>
        </p:spPr>
      </p:pic>
    </p:spTree>
    <p:extLst>
      <p:ext uri="{BB962C8B-B14F-4D97-AF65-F5344CB8AC3E}">
        <p14:creationId xmlns:p14="http://schemas.microsoft.com/office/powerpoint/2010/main" val="209308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D:\Photoshop\Powerpoint\monitor-sag_4x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9674" y="1549190"/>
            <a:ext cx="3888000" cy="341887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zh-CN" altLang="en-US" dirty="0" smtClean="0">
                <a:latin typeface="+mn-lt"/>
                <a:ea typeface="黑体" panose="02010609060101010101" pitchFamily="49" charset="-122"/>
              </a:rPr>
              <a:t>持续监控</a:t>
            </a:r>
            <a:endParaRPr lang="en-US" dirty="0">
              <a:latin typeface="+mn-lt"/>
              <a:ea typeface="黑体" panose="02010609060101010101" pitchFamily="49" charset="-122"/>
            </a:endParaRPr>
          </a:p>
        </p:txBody>
      </p:sp>
      <p:sp>
        <p:nvSpPr>
          <p:cNvPr id="3" name="Inhaltsplatzhalter 2"/>
          <p:cNvSpPr>
            <a:spLocks noGrp="1"/>
          </p:cNvSpPr>
          <p:nvPr>
            <p:ph sz="quarter" idx="11"/>
          </p:nvPr>
        </p:nvSpPr>
        <p:spPr>
          <a:xfrm>
            <a:off x="500063" y="1577340"/>
            <a:ext cx="4500562" cy="4479925"/>
          </a:xfrm>
        </p:spPr>
        <p:txBody>
          <a:bodyPr/>
          <a:lstStyle/>
          <a:p>
            <a:r>
              <a:rPr lang="zh-CN" altLang="en-US" sz="1800" dirty="0" smtClean="0">
                <a:ea typeface="黑体" panose="02010609060101010101" pitchFamily="49" charset="-122"/>
              </a:rPr>
              <a:t>将</a:t>
            </a:r>
            <a:r>
              <a:rPr lang="en-US" altLang="zh-CN" sz="1800" dirty="0" smtClean="0">
                <a:ea typeface="黑体" panose="02010609060101010101" pitchFamily="49" charset="-122"/>
              </a:rPr>
              <a:t>ARCM</a:t>
            </a:r>
            <a:r>
              <a:rPr lang="zh-CN" altLang="en-US" sz="1800" dirty="0" smtClean="0">
                <a:ea typeface="黑体" panose="02010609060101010101" pitchFamily="49" charset="-122"/>
              </a:rPr>
              <a:t>和</a:t>
            </a:r>
            <a:r>
              <a:rPr lang="en-US" altLang="zh-CN" sz="1800" dirty="0" err="1" smtClean="0">
                <a:ea typeface="黑体" panose="02010609060101010101" pitchFamily="49" charset="-122"/>
              </a:rPr>
              <a:t>webMethods</a:t>
            </a:r>
            <a:r>
              <a:rPr lang="zh-CN" altLang="en-US" sz="1800" dirty="0" smtClean="0">
                <a:ea typeface="黑体" panose="02010609060101010101" pitchFamily="49" charset="-122"/>
              </a:rPr>
              <a:t>中间件集成</a:t>
            </a:r>
            <a:endParaRPr lang="en-US" sz="1800" dirty="0" smtClean="0">
              <a:ea typeface="黑体" panose="02010609060101010101" pitchFamily="49" charset="-122"/>
            </a:endParaRPr>
          </a:p>
          <a:p>
            <a:r>
              <a:rPr lang="zh-CN" altLang="en-US" sz="1800" dirty="0" smtClean="0">
                <a:ea typeface="黑体" panose="02010609060101010101" pitchFamily="49" charset="-122"/>
              </a:rPr>
              <a:t>将业务操作和</a:t>
            </a:r>
            <a:r>
              <a:rPr lang="en-US" altLang="zh-CN" sz="1800" dirty="0" smtClean="0">
                <a:ea typeface="黑体" panose="02010609060101010101" pitchFamily="49" charset="-122"/>
              </a:rPr>
              <a:t>GRC</a:t>
            </a:r>
            <a:r>
              <a:rPr lang="zh-CN" altLang="en-US" sz="1800" dirty="0" smtClean="0">
                <a:ea typeface="黑体" panose="02010609060101010101" pitchFamily="49" charset="-122"/>
              </a:rPr>
              <a:t>管理集成</a:t>
            </a:r>
            <a:endParaRPr lang="en-US" sz="1800" dirty="0" smtClean="0">
              <a:ea typeface="黑体" panose="02010609060101010101" pitchFamily="49" charset="-122"/>
            </a:endParaRPr>
          </a:p>
          <a:p>
            <a:r>
              <a:rPr lang="zh-CN" altLang="en-US" sz="1800" dirty="0" smtClean="0">
                <a:ea typeface="黑体" panose="02010609060101010101" pitchFamily="49" charset="-122"/>
              </a:rPr>
              <a:t>通过实时响应来调查和防止</a:t>
            </a:r>
            <a:r>
              <a:rPr lang="en-US" altLang="zh-CN" sz="1800" dirty="0" smtClean="0">
                <a:ea typeface="黑体" panose="02010609060101010101" pitchFamily="49" charset="-122"/>
              </a:rPr>
              <a:t>GRC</a:t>
            </a:r>
            <a:r>
              <a:rPr lang="zh-CN" altLang="en-US" sz="1800" dirty="0" smtClean="0">
                <a:ea typeface="黑体" panose="02010609060101010101" pitchFamily="49" charset="-122"/>
              </a:rPr>
              <a:t>问题</a:t>
            </a:r>
            <a:endParaRPr lang="en-US" sz="1800" dirty="0" smtClean="0">
              <a:ea typeface="黑体" panose="02010609060101010101" pitchFamily="49" charset="-122"/>
            </a:endParaRPr>
          </a:p>
          <a:p>
            <a:r>
              <a:rPr lang="zh-CN" altLang="en-US" sz="1800" dirty="0" smtClean="0">
                <a:ea typeface="黑体" panose="02010609060101010101" pitchFamily="49" charset="-122"/>
              </a:rPr>
              <a:t>通过连续控制监控（</a:t>
            </a:r>
            <a:r>
              <a:rPr lang="en-US" altLang="zh-CN" sz="1800" dirty="0" smtClean="0">
                <a:ea typeface="黑体" panose="02010609060101010101" pitchFamily="49" charset="-122"/>
              </a:rPr>
              <a:t>CCM</a:t>
            </a:r>
            <a:r>
              <a:rPr lang="zh-CN" altLang="en-US" sz="1800" dirty="0" smtClean="0">
                <a:ea typeface="黑体" panose="02010609060101010101" pitchFamily="49" charset="-122"/>
              </a:rPr>
              <a:t>）、连续风险监控（</a:t>
            </a:r>
            <a:r>
              <a:rPr lang="en-US" altLang="zh-CN" sz="1800" dirty="0" smtClean="0">
                <a:ea typeface="黑体" panose="02010609060101010101" pitchFamily="49" charset="-122"/>
              </a:rPr>
              <a:t>CRM</a:t>
            </a:r>
            <a:r>
              <a:rPr lang="zh-CN" altLang="en-US" sz="1800" dirty="0" smtClean="0">
                <a:ea typeface="黑体" panose="02010609060101010101" pitchFamily="49" charset="-122"/>
              </a:rPr>
              <a:t>）和连续例外监控（</a:t>
            </a:r>
            <a:r>
              <a:rPr lang="en-US" altLang="zh-CN" sz="1800" dirty="0" smtClean="0">
                <a:ea typeface="黑体" panose="02010609060101010101" pitchFamily="49" charset="-122"/>
              </a:rPr>
              <a:t>CEM</a:t>
            </a:r>
            <a:r>
              <a:rPr lang="zh-CN" altLang="en-US" sz="1800" dirty="0" smtClean="0">
                <a:ea typeface="黑体" panose="02010609060101010101" pitchFamily="49" charset="-122"/>
              </a:rPr>
              <a:t>）来实现</a:t>
            </a:r>
            <a:r>
              <a:rPr lang="en-US" altLang="zh-CN" sz="1800" dirty="0" smtClean="0">
                <a:ea typeface="黑体" panose="02010609060101010101" pitchFamily="49" charset="-122"/>
              </a:rPr>
              <a:t>GRC</a:t>
            </a:r>
            <a:r>
              <a:rPr lang="zh-CN" altLang="en-US" sz="1800" dirty="0" smtClean="0">
                <a:ea typeface="黑体" panose="02010609060101010101" pitchFamily="49" charset="-122"/>
              </a:rPr>
              <a:t>自动化</a:t>
            </a:r>
            <a:endParaRPr lang="en-US" sz="1800" dirty="0">
              <a:ea typeface="黑体" panose="02010609060101010101" pitchFamily="49" charset="-122"/>
            </a:endParaRPr>
          </a:p>
        </p:txBody>
      </p:sp>
      <p:pic>
        <p:nvPicPr>
          <p:cNvPr id="17" name="Picture 2" descr="D:\Photoshop\Business Solutions\Microsites\images new\aris9_real-time_governance_risk_and_complianc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1536" y="1759267"/>
            <a:ext cx="3304276" cy="21477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Software AG\SAG_Logo_2013\ARIS.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99187" l="797" r="100000">
                        <a14:foregroundMark x1="2191" y1="79675" x2="3386" y2="69106"/>
                        <a14:foregroundMark x1="12351" y1="39837" x2="14343" y2="10569"/>
                        <a14:foregroundMark x1="25697" y1="90244" x2="28486" y2="67480"/>
                        <a14:foregroundMark x1="43028" y1="86992" x2="45618" y2="26016"/>
                        <a14:foregroundMark x1="80279" y1="10569" x2="80677" y2="86179"/>
                        <a14:foregroundMark x1="87649" y1="41463" x2="97012" y2="65041"/>
                      </a14:backgroundRemoval>
                    </a14:imgEffect>
                  </a14:imgLayer>
                </a14:imgProps>
              </a:ext>
              <a:ext uri="{28A0092B-C50C-407E-A947-70E740481C1C}">
                <a14:useLocalDpi xmlns:a14="http://schemas.microsoft.com/office/drawing/2010/main" val="0"/>
              </a:ext>
            </a:extLst>
          </a:blip>
          <a:srcRect/>
          <a:stretch>
            <a:fillRect/>
          </a:stretch>
        </p:blipFill>
        <p:spPr bwMode="auto">
          <a:xfrm>
            <a:off x="7612469" y="4447292"/>
            <a:ext cx="1217206" cy="298222"/>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a:xfrm>
            <a:off x="314325" y="5248275"/>
            <a:ext cx="2772000" cy="1214773"/>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wrap="square" lIns="36000" tIns="36000" rIns="36000" bIns="36000" anchor="ctr"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dirty="0" smtClean="0">
                <a:solidFill>
                  <a:schemeClr val="bg1"/>
                </a:solidFill>
                <a:ea typeface="黑体" panose="02010609060101010101" pitchFamily="49" charset="-122"/>
              </a:rPr>
              <a:t>在每个单独流程上改善透明度</a:t>
            </a:r>
            <a:endParaRPr lang="en-US" dirty="0">
              <a:solidFill>
                <a:schemeClr val="bg1"/>
              </a:solidFill>
              <a:ea typeface="黑体" panose="02010609060101010101" pitchFamily="49" charset="-122"/>
            </a:endParaRPr>
          </a:p>
        </p:txBody>
      </p:sp>
      <p:sp>
        <p:nvSpPr>
          <p:cNvPr id="12" name="Content Placeholder 2"/>
          <p:cNvSpPr txBox="1">
            <a:spLocks/>
          </p:cNvSpPr>
          <p:nvPr/>
        </p:nvSpPr>
        <p:spPr>
          <a:xfrm>
            <a:off x="3186000" y="5248275"/>
            <a:ext cx="2772000" cy="1214773"/>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wrap="square" lIns="36000" tIns="36000" rIns="36000" bIns="36000" anchor="ctr"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dirty="0" smtClean="0">
                <a:solidFill>
                  <a:schemeClr val="bg1"/>
                </a:solidFill>
                <a:ea typeface="黑体" panose="02010609060101010101" pitchFamily="49" charset="-122"/>
              </a:rPr>
              <a:t>实时响应风险层次和控制例外</a:t>
            </a:r>
            <a:endParaRPr lang="en-US" dirty="0">
              <a:solidFill>
                <a:schemeClr val="bg1"/>
              </a:solidFill>
              <a:ea typeface="黑体" panose="02010609060101010101" pitchFamily="49" charset="-122"/>
            </a:endParaRPr>
          </a:p>
        </p:txBody>
      </p:sp>
      <p:sp>
        <p:nvSpPr>
          <p:cNvPr id="14" name="Content Placeholder 2"/>
          <p:cNvSpPr txBox="1">
            <a:spLocks/>
          </p:cNvSpPr>
          <p:nvPr/>
        </p:nvSpPr>
        <p:spPr>
          <a:xfrm>
            <a:off x="6057675" y="5248275"/>
            <a:ext cx="2772000" cy="1214773"/>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wrap="square" lIns="36000" tIns="36000" rIns="36000" bIns="36000" anchor="ctr"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dirty="0" smtClean="0">
                <a:solidFill>
                  <a:schemeClr val="bg1"/>
                </a:solidFill>
                <a:ea typeface="黑体" panose="02010609060101010101" pitchFamily="49" charset="-122"/>
              </a:rPr>
              <a:t>通过自动化任务来提高生产率</a:t>
            </a:r>
            <a:endParaRPr lang="en-US" dirty="0">
              <a:solidFill>
                <a:schemeClr val="bg1"/>
              </a:solidFill>
              <a:ea typeface="黑体" panose="02010609060101010101" pitchFamily="49" charset="-122"/>
            </a:endParaRPr>
          </a:p>
        </p:txBody>
      </p:sp>
    </p:spTree>
    <p:extLst>
      <p:ext uri="{BB962C8B-B14F-4D97-AF65-F5344CB8AC3E}">
        <p14:creationId xmlns:p14="http://schemas.microsoft.com/office/powerpoint/2010/main" val="323408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a:spLocks/>
          </p:cNvSpPr>
          <p:nvPr/>
        </p:nvSpPr>
        <p:spPr bwMode="auto">
          <a:xfrm>
            <a:off x="508000" y="1280608"/>
            <a:ext cx="8128000" cy="904875"/>
          </a:xfrm>
          <a:prstGeom prst="round2DiagRect">
            <a:avLst>
              <a:gd name="adj1" fmla="val 22983"/>
              <a:gd name="adj2" fmla="val 0"/>
            </a:avLst>
          </a:prstGeom>
          <a:gradFill flip="none" rotWithShape="1">
            <a:gsLst>
              <a:gs pos="0">
                <a:schemeClr val="tx1">
                  <a:lumMod val="50000"/>
                </a:schemeClr>
              </a:gs>
              <a:gs pos="50000">
                <a:schemeClr val="tx1">
                  <a:lumMod val="75000"/>
                </a:schemeClr>
              </a:gs>
              <a:gs pos="100000">
                <a:schemeClr val="tx1"/>
              </a:gs>
            </a:gsLst>
            <a:lin ang="16200000" scaled="1"/>
            <a:tileRect/>
          </a:gradFill>
          <a:ln>
            <a:noFill/>
          </a:ln>
        </p:spPr>
        <p:txBody>
          <a:bodyPr vert="horz" wrap="square" lIns="91440" tIns="45720" rIns="91440" bIns="45720" numCol="1" anchor="ctr" anchorCtr="0" compatLnSpc="1">
            <a:prstTxWarp prst="textNoShape">
              <a:avLst/>
            </a:prstTxWarp>
          </a:bodyPr>
          <a:lstStyle/>
          <a:p>
            <a:pPr algn="ctr"/>
            <a:r>
              <a:rPr lang="zh-CN" altLang="en-US" sz="3200" b="1" dirty="0">
                <a:solidFill>
                  <a:schemeClr val="bg1"/>
                </a:solidFill>
                <a:latin typeface="+mn-lt"/>
                <a:ea typeface="黑体" panose="02010609060101010101" pitchFamily="49" charset="-122"/>
              </a:rPr>
              <a:t>统一的流程透明平台</a:t>
            </a:r>
            <a:endParaRPr lang="en-US" sz="2000" b="1" dirty="0">
              <a:solidFill>
                <a:schemeClr val="bg1"/>
              </a:solidFill>
              <a:latin typeface="+mn-lt"/>
              <a:ea typeface="黑体" panose="02010609060101010101" pitchFamily="49" charset="-122"/>
            </a:endParaRPr>
          </a:p>
        </p:txBody>
      </p:sp>
      <p:sp>
        <p:nvSpPr>
          <p:cNvPr id="10" name="Freeform 8"/>
          <p:cNvSpPr>
            <a:spLocks/>
          </p:cNvSpPr>
          <p:nvPr/>
        </p:nvSpPr>
        <p:spPr bwMode="auto">
          <a:xfrm>
            <a:off x="507999" y="4080958"/>
            <a:ext cx="2412621"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a:extLst/>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4" name="Freeform 10"/>
          <p:cNvSpPr>
            <a:spLocks/>
          </p:cNvSpPr>
          <p:nvPr/>
        </p:nvSpPr>
        <p:spPr bwMode="auto">
          <a:xfrm>
            <a:off x="3016159" y="4080958"/>
            <a:ext cx="2574925"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6" name="Freeform 11"/>
          <p:cNvSpPr>
            <a:spLocks/>
          </p:cNvSpPr>
          <p:nvPr/>
        </p:nvSpPr>
        <p:spPr bwMode="auto">
          <a:xfrm>
            <a:off x="5677468" y="4080958"/>
            <a:ext cx="2958531"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8" name="Freeform 6"/>
          <p:cNvSpPr>
            <a:spLocks/>
          </p:cNvSpPr>
          <p:nvPr/>
        </p:nvSpPr>
        <p:spPr bwMode="auto">
          <a:xfrm>
            <a:off x="5677468" y="2287221"/>
            <a:ext cx="2958531"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1" name="Textfeld 10"/>
          <p:cNvSpPr txBox="1"/>
          <p:nvPr/>
        </p:nvSpPr>
        <p:spPr>
          <a:xfrm>
            <a:off x="3224678" y="2441109"/>
            <a:ext cx="2157885" cy="307777"/>
          </a:xfrm>
          <a:prstGeom prst="rect">
            <a:avLst/>
          </a:prstGeom>
          <a:noFill/>
        </p:spPr>
        <p:txBody>
          <a:bodyPr wrap="square" lIns="36000" tIns="0" rIns="36000" bIns="0" rtlCol="0" anchor="ctr" anchorCtr="0">
            <a:spAutoFit/>
          </a:bodyPr>
          <a:lstStyle/>
          <a:p>
            <a:pPr algn="ctr"/>
            <a:r>
              <a:rPr lang="zh-CN" altLang="en-US" sz="2000" b="1" dirty="0">
                <a:solidFill>
                  <a:schemeClr val="accent5">
                    <a:lumMod val="75000"/>
                  </a:schemeClr>
                </a:solidFill>
                <a:latin typeface="+mn-lt"/>
                <a:ea typeface="黑体" panose="02010609060101010101" pitchFamily="49" charset="-122"/>
              </a:rPr>
              <a:t>流程风险管理</a:t>
            </a:r>
            <a:endParaRPr lang="en-US" sz="2000" b="1" dirty="0" smtClean="0">
              <a:solidFill>
                <a:schemeClr val="accent5">
                  <a:lumMod val="75000"/>
                </a:schemeClr>
              </a:solidFill>
              <a:latin typeface="+mn-lt"/>
              <a:ea typeface="黑体" panose="02010609060101010101" pitchFamily="49" charset="-122"/>
            </a:endParaRPr>
          </a:p>
        </p:txBody>
      </p:sp>
      <p:sp>
        <p:nvSpPr>
          <p:cNvPr id="15" name="Textfeld 14"/>
          <p:cNvSpPr txBox="1"/>
          <p:nvPr/>
        </p:nvSpPr>
        <p:spPr>
          <a:xfrm>
            <a:off x="5723143" y="2933828"/>
            <a:ext cx="2834004"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latin typeface="+mn-lt"/>
                <a:ea typeface="黑体" panose="02010609060101010101" pitchFamily="49" charset="-122"/>
              </a:rPr>
              <a:t>项目透明</a:t>
            </a:r>
            <a:endParaRPr lang="en-US" sz="2000" dirty="0">
              <a:latin typeface="+mn-lt"/>
              <a:ea typeface="黑体" panose="02010609060101010101" pitchFamily="49" charset="-122"/>
            </a:endParaRPr>
          </a:p>
        </p:txBody>
      </p:sp>
      <p:sp>
        <p:nvSpPr>
          <p:cNvPr id="19" name="Textfeld 18"/>
          <p:cNvSpPr txBox="1"/>
          <p:nvPr/>
        </p:nvSpPr>
        <p:spPr>
          <a:xfrm>
            <a:off x="606149" y="4764332"/>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latin typeface="+mn-lt"/>
                <a:ea typeface="黑体" panose="02010609060101010101" pitchFamily="49" charset="-122"/>
              </a:rPr>
              <a:t>实时流程透明</a:t>
            </a:r>
            <a:endParaRPr lang="en-US" sz="2000" dirty="0">
              <a:latin typeface="+mn-lt"/>
              <a:ea typeface="黑体" panose="02010609060101010101" pitchFamily="49" charset="-122"/>
            </a:endParaRPr>
          </a:p>
        </p:txBody>
      </p:sp>
      <p:sp>
        <p:nvSpPr>
          <p:cNvPr id="21" name="Textfeld 20"/>
          <p:cNvSpPr txBox="1"/>
          <p:nvPr/>
        </p:nvSpPr>
        <p:spPr>
          <a:xfrm>
            <a:off x="5760950" y="4719489"/>
            <a:ext cx="2796197"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latin typeface="+mn-lt"/>
                <a:ea typeface="黑体" panose="02010609060101010101" pitchFamily="49" charset="-122"/>
              </a:rPr>
              <a:t>业务与</a:t>
            </a:r>
            <a:r>
              <a:rPr lang="en-US" sz="2000" dirty="0">
                <a:latin typeface="+mn-lt"/>
                <a:ea typeface="黑体" panose="02010609060101010101" pitchFamily="49" charset="-122"/>
              </a:rPr>
              <a:t>IT</a:t>
            </a:r>
            <a:r>
              <a:rPr lang="zh-CN" altLang="en-US" sz="2000" dirty="0">
                <a:latin typeface="+mn-lt"/>
                <a:ea typeface="黑体" panose="02010609060101010101" pitchFamily="49" charset="-122"/>
              </a:rPr>
              <a:t>透明</a:t>
            </a:r>
            <a:endParaRPr lang="en-US" sz="2000" dirty="0">
              <a:latin typeface="+mn-lt"/>
              <a:ea typeface="黑体" panose="02010609060101010101" pitchFamily="49" charset="-122"/>
            </a:endParaRPr>
          </a:p>
        </p:txBody>
      </p:sp>
      <p:sp>
        <p:nvSpPr>
          <p:cNvPr id="23" name="Rechteck 22"/>
          <p:cNvSpPr/>
          <p:nvPr/>
        </p:nvSpPr>
        <p:spPr>
          <a:xfrm>
            <a:off x="3051192" y="4565601"/>
            <a:ext cx="2440555" cy="615553"/>
          </a:xfrm>
          <a:prstGeom prst="rect">
            <a:avLst/>
          </a:prstGeom>
          <a:noFill/>
        </p:spPr>
        <p:txBody>
          <a:bodyPr wrap="square" lIns="36000" tIns="0" rIns="36000" bIns="0" rtlCol="0" anchor="ctr" anchorCtr="0">
            <a:spAutoFit/>
          </a:bodyPr>
          <a:lstStyle/>
          <a:p>
            <a:pPr algn="ctr"/>
            <a:r>
              <a:rPr lang="zh-CN" altLang="en-US" sz="2000" b="1" dirty="0">
                <a:solidFill>
                  <a:schemeClr val="accent5">
                    <a:lumMod val="40000"/>
                    <a:lumOff val="60000"/>
                  </a:schemeClr>
                </a:solidFill>
                <a:latin typeface="+mn-lt"/>
                <a:ea typeface="黑体" panose="02010609060101010101" pitchFamily="49" charset="-122"/>
              </a:rPr>
              <a:t>对任何人和任何地方透明</a:t>
            </a:r>
            <a:endParaRPr lang="en-US" sz="2000" b="1" dirty="0">
              <a:solidFill>
                <a:schemeClr val="accent5">
                  <a:lumMod val="40000"/>
                  <a:lumOff val="60000"/>
                </a:schemeClr>
              </a:solidFill>
              <a:latin typeface="+mn-lt"/>
              <a:ea typeface="黑体" panose="02010609060101010101" pitchFamily="49" charset="-122"/>
            </a:endParaRPr>
          </a:p>
        </p:txBody>
      </p:sp>
      <p:sp>
        <p:nvSpPr>
          <p:cNvPr id="20" name="Textfeld 19"/>
          <p:cNvSpPr txBox="1"/>
          <p:nvPr/>
        </p:nvSpPr>
        <p:spPr>
          <a:xfrm>
            <a:off x="606149" y="2441109"/>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accent5">
                    <a:lumMod val="75000"/>
                  </a:schemeClr>
                </a:solidFill>
                <a:latin typeface="+mn-lt"/>
                <a:ea typeface="黑体" panose="02010609060101010101" pitchFamily="49" charset="-122"/>
              </a:rPr>
              <a:t>流程透明</a:t>
            </a:r>
            <a:endParaRPr lang="en-US" sz="2000" dirty="0">
              <a:solidFill>
                <a:schemeClr val="accent5">
                  <a:lumMod val="75000"/>
                </a:schemeClr>
              </a:solidFill>
              <a:latin typeface="+mn-lt"/>
              <a:ea typeface="黑体" panose="02010609060101010101" pitchFamily="49" charset="-122"/>
            </a:endParaRPr>
          </a:p>
        </p:txBody>
      </p:sp>
      <p:pic>
        <p:nvPicPr>
          <p:cNvPr id="22" name="Picture 4" descr="Datei:Petrochina logo.sv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8914" y="3193504"/>
            <a:ext cx="494953" cy="5238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113" r="24544"/>
          <a:stretch/>
        </p:blipFill>
        <p:spPr bwMode="auto">
          <a:xfrm>
            <a:off x="1726240" y="3087716"/>
            <a:ext cx="539160" cy="57100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Datei:Petrochina logo.sv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1893" y="3133221"/>
            <a:ext cx="494953" cy="52381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ile:Centrica Logo.sv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4678" y="3043525"/>
            <a:ext cx="1229058" cy="299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12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a:spLocks/>
          </p:cNvSpPr>
          <p:nvPr/>
        </p:nvSpPr>
        <p:spPr bwMode="auto">
          <a:xfrm>
            <a:off x="508000" y="1280608"/>
            <a:ext cx="8128000" cy="904875"/>
          </a:xfrm>
          <a:prstGeom prst="round2DiagRect">
            <a:avLst>
              <a:gd name="adj1" fmla="val 22983"/>
              <a:gd name="adj2" fmla="val 0"/>
            </a:avLst>
          </a:prstGeom>
          <a:gradFill flip="none" rotWithShape="1">
            <a:gsLst>
              <a:gs pos="0">
                <a:schemeClr val="tx1">
                  <a:lumMod val="50000"/>
                </a:schemeClr>
              </a:gs>
              <a:gs pos="50000">
                <a:schemeClr val="tx1">
                  <a:lumMod val="75000"/>
                </a:schemeClr>
              </a:gs>
              <a:gs pos="100000">
                <a:schemeClr val="tx1"/>
              </a:gs>
            </a:gsLst>
            <a:lin ang="16200000" scaled="1"/>
            <a:tileRect/>
          </a:gradFill>
          <a:ln>
            <a:noFill/>
          </a:ln>
        </p:spPr>
        <p:txBody>
          <a:bodyPr vert="horz" wrap="square" lIns="91440" tIns="45720" rIns="91440" bIns="45720" numCol="1" anchor="ctr" anchorCtr="0" compatLnSpc="1">
            <a:prstTxWarp prst="textNoShape">
              <a:avLst/>
            </a:prstTxWarp>
          </a:bodyPr>
          <a:lstStyle/>
          <a:p>
            <a:pPr algn="ctr"/>
            <a:r>
              <a:rPr lang="zh-CN" altLang="en-US" sz="3200" b="1" dirty="0">
                <a:solidFill>
                  <a:schemeClr val="bg1"/>
                </a:solidFill>
                <a:latin typeface="+mn-lt"/>
                <a:ea typeface="黑体" panose="02010609060101010101" pitchFamily="49" charset="-122"/>
              </a:rPr>
              <a:t>统一的流程透明平台</a:t>
            </a:r>
            <a:endParaRPr lang="en-US" sz="2000" b="1" dirty="0">
              <a:solidFill>
                <a:schemeClr val="bg1"/>
              </a:solidFill>
              <a:latin typeface="+mn-lt"/>
              <a:ea typeface="黑体" panose="02010609060101010101" pitchFamily="49" charset="-122"/>
            </a:endParaRPr>
          </a:p>
        </p:txBody>
      </p:sp>
      <p:sp>
        <p:nvSpPr>
          <p:cNvPr id="10" name="Freeform 8"/>
          <p:cNvSpPr>
            <a:spLocks/>
          </p:cNvSpPr>
          <p:nvPr/>
        </p:nvSpPr>
        <p:spPr bwMode="auto">
          <a:xfrm>
            <a:off x="507999" y="4080958"/>
            <a:ext cx="2412621"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a:extLst/>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2" name="Freeform 7"/>
          <p:cNvSpPr>
            <a:spLocks/>
          </p:cNvSpPr>
          <p:nvPr/>
        </p:nvSpPr>
        <p:spPr bwMode="auto">
          <a:xfrm>
            <a:off x="3016159" y="2287221"/>
            <a:ext cx="2574925"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4" name="Freeform 10"/>
          <p:cNvSpPr>
            <a:spLocks/>
          </p:cNvSpPr>
          <p:nvPr/>
        </p:nvSpPr>
        <p:spPr bwMode="auto">
          <a:xfrm>
            <a:off x="3016159" y="4080958"/>
            <a:ext cx="2574925"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6" name="Freeform 11"/>
          <p:cNvSpPr>
            <a:spLocks/>
          </p:cNvSpPr>
          <p:nvPr/>
        </p:nvSpPr>
        <p:spPr bwMode="auto">
          <a:xfrm>
            <a:off x="5677468" y="4080958"/>
            <a:ext cx="2958531"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8" name="Freeform 6"/>
          <p:cNvSpPr>
            <a:spLocks/>
          </p:cNvSpPr>
          <p:nvPr/>
        </p:nvSpPr>
        <p:spPr bwMode="auto">
          <a:xfrm>
            <a:off x="5677468" y="2287221"/>
            <a:ext cx="2958531"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1" name="Textfeld 10"/>
          <p:cNvSpPr txBox="1"/>
          <p:nvPr/>
        </p:nvSpPr>
        <p:spPr>
          <a:xfrm>
            <a:off x="3224678" y="2933828"/>
            <a:ext cx="2157885" cy="307777"/>
          </a:xfrm>
          <a:prstGeom prst="rect">
            <a:avLst/>
          </a:prstGeom>
          <a:noFill/>
        </p:spPr>
        <p:txBody>
          <a:bodyPr wrap="square" lIns="36000" tIns="0" rIns="36000" bIns="0" rtlCol="0" anchor="ctr" anchorCtr="0">
            <a:spAutoFit/>
          </a:bodyPr>
          <a:lstStyle/>
          <a:p>
            <a:pPr algn="ctr"/>
            <a:r>
              <a:rPr lang="zh-CN" altLang="en-US" sz="2000" b="1" dirty="0">
                <a:solidFill>
                  <a:schemeClr val="bg2">
                    <a:lumMod val="75000"/>
                  </a:schemeClr>
                </a:solidFill>
                <a:latin typeface="+mn-lt"/>
                <a:ea typeface="黑体" panose="02010609060101010101" pitchFamily="49" charset="-122"/>
              </a:rPr>
              <a:t>流程风险管理</a:t>
            </a:r>
            <a:endParaRPr lang="en-US" sz="2000" b="1" dirty="0" smtClean="0">
              <a:solidFill>
                <a:schemeClr val="bg2">
                  <a:lumMod val="75000"/>
                </a:schemeClr>
              </a:solidFill>
              <a:latin typeface="+mn-lt"/>
              <a:ea typeface="黑体" panose="02010609060101010101" pitchFamily="49" charset="-122"/>
            </a:endParaRPr>
          </a:p>
        </p:txBody>
      </p:sp>
      <p:sp>
        <p:nvSpPr>
          <p:cNvPr id="15" name="Textfeld 14"/>
          <p:cNvSpPr txBox="1"/>
          <p:nvPr/>
        </p:nvSpPr>
        <p:spPr>
          <a:xfrm>
            <a:off x="5723143" y="2933828"/>
            <a:ext cx="2834004" cy="307777"/>
          </a:xfrm>
          <a:prstGeom prst="rect">
            <a:avLst/>
          </a:prstGeom>
          <a:noFill/>
        </p:spPr>
        <p:txBody>
          <a:bodyPr wrap="square" lIns="36000" tIns="0" rIns="36000" bIns="0" rtlCol="0" anchor="ctr" anchorCtr="0">
            <a:spAutoFit/>
          </a:bodyPr>
          <a:lstStyle>
            <a:defPPr>
              <a:defRPr lang="en-US"/>
            </a:defPPr>
            <a:lvl1pPr algn="ctr">
              <a:defRPr sz="2000" b="1">
                <a:solidFill>
                  <a:schemeClr val="accent5">
                    <a:lumMod val="40000"/>
                    <a:lumOff val="60000"/>
                  </a:schemeClr>
                </a:solidFill>
              </a:defRPr>
            </a:lvl1pPr>
          </a:lstStyle>
          <a:p>
            <a:r>
              <a:rPr lang="zh-CN" altLang="en-US" dirty="0">
                <a:latin typeface="+mn-lt"/>
                <a:ea typeface="黑体" panose="02010609060101010101" pitchFamily="49" charset="-122"/>
              </a:rPr>
              <a:t>项目透</a:t>
            </a:r>
            <a:r>
              <a:rPr lang="zh-CN" altLang="en-US" dirty="0" smtClean="0">
                <a:latin typeface="+mn-lt"/>
                <a:ea typeface="黑体" panose="02010609060101010101" pitchFamily="49" charset="-122"/>
              </a:rPr>
              <a:t>明</a:t>
            </a:r>
            <a:endParaRPr lang="zh-CN" altLang="en-US" dirty="0">
              <a:latin typeface="+mn-lt"/>
              <a:ea typeface="黑体" panose="02010609060101010101" pitchFamily="49" charset="-122"/>
            </a:endParaRPr>
          </a:p>
        </p:txBody>
      </p:sp>
      <p:sp>
        <p:nvSpPr>
          <p:cNvPr id="19" name="Textfeld 18"/>
          <p:cNvSpPr txBox="1"/>
          <p:nvPr/>
        </p:nvSpPr>
        <p:spPr>
          <a:xfrm>
            <a:off x="606149" y="4764332"/>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bg2">
                    <a:lumMod val="75000"/>
                  </a:schemeClr>
                </a:solidFill>
                <a:latin typeface="+mn-lt"/>
                <a:ea typeface="黑体" panose="02010609060101010101" pitchFamily="49" charset="-122"/>
              </a:rPr>
              <a:t>实时流程透明</a:t>
            </a:r>
            <a:endParaRPr lang="en-US" sz="2000" dirty="0">
              <a:solidFill>
                <a:schemeClr val="bg2">
                  <a:lumMod val="75000"/>
                </a:schemeClr>
              </a:solidFill>
              <a:latin typeface="+mn-lt"/>
              <a:ea typeface="黑体" panose="02010609060101010101" pitchFamily="49" charset="-122"/>
            </a:endParaRPr>
          </a:p>
        </p:txBody>
      </p:sp>
      <p:sp>
        <p:nvSpPr>
          <p:cNvPr id="21" name="Textfeld 20"/>
          <p:cNvSpPr txBox="1"/>
          <p:nvPr/>
        </p:nvSpPr>
        <p:spPr>
          <a:xfrm>
            <a:off x="5760950" y="4719489"/>
            <a:ext cx="2796197"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bg2">
                    <a:lumMod val="75000"/>
                  </a:schemeClr>
                </a:solidFill>
                <a:latin typeface="+mn-lt"/>
                <a:ea typeface="黑体" panose="02010609060101010101" pitchFamily="49" charset="-122"/>
              </a:rPr>
              <a:t>业务与</a:t>
            </a:r>
            <a:r>
              <a:rPr lang="en-US" sz="2000" dirty="0">
                <a:solidFill>
                  <a:schemeClr val="bg2">
                    <a:lumMod val="75000"/>
                  </a:schemeClr>
                </a:solidFill>
                <a:latin typeface="+mn-lt"/>
                <a:ea typeface="黑体" panose="02010609060101010101" pitchFamily="49" charset="-122"/>
              </a:rPr>
              <a:t>IT</a:t>
            </a:r>
            <a:r>
              <a:rPr lang="zh-CN" altLang="en-US" sz="2000" dirty="0">
                <a:solidFill>
                  <a:schemeClr val="bg2">
                    <a:lumMod val="75000"/>
                  </a:schemeClr>
                </a:solidFill>
                <a:latin typeface="+mn-lt"/>
                <a:ea typeface="黑体" panose="02010609060101010101" pitchFamily="49" charset="-122"/>
              </a:rPr>
              <a:t>透明</a:t>
            </a:r>
            <a:endParaRPr lang="en-US" sz="2000" dirty="0">
              <a:solidFill>
                <a:schemeClr val="bg2">
                  <a:lumMod val="75000"/>
                </a:schemeClr>
              </a:solidFill>
              <a:latin typeface="+mn-lt"/>
              <a:ea typeface="黑体" panose="02010609060101010101" pitchFamily="49" charset="-122"/>
            </a:endParaRPr>
          </a:p>
        </p:txBody>
      </p:sp>
      <p:sp>
        <p:nvSpPr>
          <p:cNvPr id="23" name="Rechteck 22"/>
          <p:cNvSpPr/>
          <p:nvPr/>
        </p:nvSpPr>
        <p:spPr>
          <a:xfrm>
            <a:off x="3051192" y="4565601"/>
            <a:ext cx="2440555" cy="615553"/>
          </a:xfrm>
          <a:prstGeom prst="rect">
            <a:avLst/>
          </a:prstGeom>
          <a:noFill/>
        </p:spPr>
        <p:txBody>
          <a:bodyPr wrap="square" lIns="36000" tIns="0" rIns="36000" bIns="0" rtlCol="0" anchor="ctr" anchorCtr="0">
            <a:spAutoFit/>
          </a:bodyPr>
          <a:lstStyle/>
          <a:p>
            <a:pPr algn="ctr"/>
            <a:r>
              <a:rPr lang="zh-CN" altLang="en-US" sz="2000" b="1" dirty="0">
                <a:solidFill>
                  <a:schemeClr val="bg2">
                    <a:lumMod val="75000"/>
                  </a:schemeClr>
                </a:solidFill>
                <a:latin typeface="+mn-lt"/>
                <a:ea typeface="黑体" panose="02010609060101010101" pitchFamily="49" charset="-122"/>
              </a:rPr>
              <a:t>对任何人和任何地方透明</a:t>
            </a:r>
            <a:endParaRPr lang="en-US" sz="2000" b="1" dirty="0">
              <a:solidFill>
                <a:schemeClr val="bg2">
                  <a:lumMod val="75000"/>
                </a:schemeClr>
              </a:solidFill>
              <a:latin typeface="+mn-lt"/>
              <a:ea typeface="黑体" panose="02010609060101010101" pitchFamily="49" charset="-122"/>
            </a:endParaRPr>
          </a:p>
        </p:txBody>
      </p:sp>
      <p:sp>
        <p:nvSpPr>
          <p:cNvPr id="17" name="Freeform 8"/>
          <p:cNvSpPr>
            <a:spLocks/>
          </p:cNvSpPr>
          <p:nvPr/>
        </p:nvSpPr>
        <p:spPr bwMode="auto">
          <a:xfrm>
            <a:off x="507999" y="2295958"/>
            <a:ext cx="2412621"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a:extLst/>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20" name="Textfeld 19"/>
          <p:cNvSpPr txBox="1"/>
          <p:nvPr/>
        </p:nvSpPr>
        <p:spPr>
          <a:xfrm>
            <a:off x="606149" y="2933828"/>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bg2">
                    <a:lumMod val="75000"/>
                  </a:schemeClr>
                </a:solidFill>
                <a:latin typeface="+mn-lt"/>
                <a:ea typeface="黑体" panose="02010609060101010101" pitchFamily="49" charset="-122"/>
              </a:rPr>
              <a:t>流程透明</a:t>
            </a:r>
            <a:endParaRPr lang="en-US" sz="2000" dirty="0">
              <a:solidFill>
                <a:schemeClr val="bg2">
                  <a:lumMod val="75000"/>
                </a:schemeClr>
              </a:solidFill>
              <a:latin typeface="+mn-lt"/>
              <a:ea typeface="黑体" panose="02010609060101010101" pitchFamily="49" charset="-122"/>
            </a:endParaRPr>
          </a:p>
        </p:txBody>
      </p:sp>
    </p:spTree>
    <p:extLst>
      <p:ext uri="{BB962C8B-B14F-4D97-AF65-F5344CB8AC3E}">
        <p14:creationId xmlns:p14="http://schemas.microsoft.com/office/powerpoint/2010/main" val="181485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a:spLocks/>
          </p:cNvSpPr>
          <p:nvPr/>
        </p:nvSpPr>
        <p:spPr bwMode="auto">
          <a:xfrm>
            <a:off x="508000" y="1280608"/>
            <a:ext cx="8128000" cy="904875"/>
          </a:xfrm>
          <a:prstGeom prst="round2DiagRect">
            <a:avLst>
              <a:gd name="adj1" fmla="val 22983"/>
              <a:gd name="adj2" fmla="val 0"/>
            </a:avLst>
          </a:prstGeom>
          <a:gradFill flip="none" rotWithShape="1">
            <a:gsLst>
              <a:gs pos="0">
                <a:schemeClr val="tx1">
                  <a:lumMod val="50000"/>
                </a:schemeClr>
              </a:gs>
              <a:gs pos="50000">
                <a:schemeClr val="tx1">
                  <a:lumMod val="75000"/>
                </a:schemeClr>
              </a:gs>
              <a:gs pos="100000">
                <a:schemeClr val="tx1"/>
              </a:gs>
            </a:gsLst>
            <a:lin ang="16200000" scaled="1"/>
            <a:tileRect/>
          </a:gradFill>
          <a:ln>
            <a:noFill/>
          </a:ln>
        </p:spPr>
        <p:txBody>
          <a:bodyPr vert="horz" wrap="square" lIns="91440" tIns="45720" rIns="91440" bIns="45720" numCol="1" anchor="ctr" anchorCtr="0" compatLnSpc="1">
            <a:prstTxWarp prst="textNoShape">
              <a:avLst/>
            </a:prstTxWarp>
          </a:bodyPr>
          <a:lstStyle/>
          <a:p>
            <a:pPr algn="ctr"/>
            <a:r>
              <a:rPr lang="zh-CN" altLang="en-US" sz="3200" b="1" dirty="0" smtClean="0">
                <a:solidFill>
                  <a:schemeClr val="bg1"/>
                </a:solidFill>
                <a:latin typeface="+mn-lt"/>
                <a:ea typeface="黑体" panose="02010609060101010101" pitchFamily="49" charset="-122"/>
              </a:rPr>
              <a:t>流程全面透明的需求</a:t>
            </a:r>
            <a:endParaRPr lang="en-US" sz="2000" b="1" dirty="0">
              <a:solidFill>
                <a:schemeClr val="bg1"/>
              </a:solidFill>
              <a:latin typeface="+mn-lt"/>
              <a:ea typeface="黑体" panose="02010609060101010101" pitchFamily="49" charset="-122"/>
            </a:endParaRPr>
          </a:p>
        </p:txBody>
      </p:sp>
      <p:sp>
        <p:nvSpPr>
          <p:cNvPr id="10" name="Freeform 8"/>
          <p:cNvSpPr>
            <a:spLocks/>
          </p:cNvSpPr>
          <p:nvPr/>
        </p:nvSpPr>
        <p:spPr bwMode="auto">
          <a:xfrm>
            <a:off x="507999" y="4080958"/>
            <a:ext cx="2412621"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a:extLst/>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2" name="Freeform 7"/>
          <p:cNvSpPr>
            <a:spLocks/>
          </p:cNvSpPr>
          <p:nvPr/>
        </p:nvSpPr>
        <p:spPr bwMode="auto">
          <a:xfrm>
            <a:off x="3016159" y="2287221"/>
            <a:ext cx="2574925"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4" name="Freeform 10"/>
          <p:cNvSpPr>
            <a:spLocks/>
          </p:cNvSpPr>
          <p:nvPr/>
        </p:nvSpPr>
        <p:spPr bwMode="auto">
          <a:xfrm>
            <a:off x="3016159" y="4080958"/>
            <a:ext cx="2574925"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6" name="Freeform 11"/>
          <p:cNvSpPr>
            <a:spLocks/>
          </p:cNvSpPr>
          <p:nvPr/>
        </p:nvSpPr>
        <p:spPr bwMode="auto">
          <a:xfrm>
            <a:off x="5677468" y="4080958"/>
            <a:ext cx="2958531"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8" name="Freeform 6"/>
          <p:cNvSpPr>
            <a:spLocks/>
          </p:cNvSpPr>
          <p:nvPr/>
        </p:nvSpPr>
        <p:spPr bwMode="auto">
          <a:xfrm>
            <a:off x="5677468" y="2287221"/>
            <a:ext cx="2958531"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1" name="Textfeld 10"/>
          <p:cNvSpPr txBox="1"/>
          <p:nvPr/>
        </p:nvSpPr>
        <p:spPr>
          <a:xfrm>
            <a:off x="3224678" y="2779940"/>
            <a:ext cx="2157885" cy="615553"/>
          </a:xfrm>
          <a:prstGeom prst="rect">
            <a:avLst/>
          </a:prstGeom>
          <a:noFill/>
        </p:spPr>
        <p:txBody>
          <a:bodyPr wrap="square" lIns="36000" tIns="0" rIns="36000" bIns="0" rtlCol="0" anchor="ctr" anchorCtr="0">
            <a:spAutoFit/>
          </a:bodyPr>
          <a:lstStyle/>
          <a:p>
            <a:pPr algn="ctr"/>
            <a:r>
              <a:rPr lang="zh-CN" altLang="en-US" sz="2000" b="1" dirty="0" smtClean="0">
                <a:solidFill>
                  <a:schemeClr val="accent5">
                    <a:lumMod val="40000"/>
                    <a:lumOff val="60000"/>
                  </a:schemeClr>
                </a:solidFill>
                <a:latin typeface="+mn-lt"/>
                <a:ea typeface="黑体" panose="02010609060101010101" pitchFamily="49" charset="-122"/>
              </a:rPr>
              <a:t>我是否在做正确的事情，且没有风险？</a:t>
            </a:r>
            <a:endParaRPr lang="en-US" sz="2000" b="1" dirty="0">
              <a:solidFill>
                <a:schemeClr val="accent5">
                  <a:lumMod val="40000"/>
                  <a:lumOff val="60000"/>
                </a:schemeClr>
              </a:solidFill>
              <a:latin typeface="+mn-lt"/>
              <a:ea typeface="黑体" panose="02010609060101010101" pitchFamily="49" charset="-122"/>
            </a:endParaRPr>
          </a:p>
        </p:txBody>
      </p:sp>
      <p:sp>
        <p:nvSpPr>
          <p:cNvPr id="15" name="Textfeld 14"/>
          <p:cNvSpPr txBox="1"/>
          <p:nvPr/>
        </p:nvSpPr>
        <p:spPr>
          <a:xfrm>
            <a:off x="5723143" y="2933828"/>
            <a:ext cx="2834004"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smtClean="0">
                <a:latin typeface="+mn-lt"/>
                <a:ea typeface="黑体" panose="02010609060101010101" pitchFamily="49" charset="-122"/>
              </a:rPr>
              <a:t>是否项目满足业务需求？</a:t>
            </a:r>
            <a:endParaRPr lang="en-US" sz="2000" dirty="0">
              <a:latin typeface="+mn-lt"/>
              <a:ea typeface="黑体" panose="02010609060101010101" pitchFamily="49" charset="-122"/>
            </a:endParaRPr>
          </a:p>
        </p:txBody>
      </p:sp>
      <p:sp>
        <p:nvSpPr>
          <p:cNvPr id="19" name="Textfeld 18"/>
          <p:cNvSpPr txBox="1"/>
          <p:nvPr/>
        </p:nvSpPr>
        <p:spPr>
          <a:xfrm>
            <a:off x="606149" y="4764332"/>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smtClean="0">
                <a:latin typeface="+mn-lt"/>
                <a:ea typeface="黑体" panose="02010609060101010101" pitchFamily="49" charset="-122"/>
              </a:rPr>
              <a:t>是否流程管控良好？</a:t>
            </a:r>
            <a:endParaRPr lang="en-US" sz="2000" dirty="0">
              <a:latin typeface="+mn-lt"/>
              <a:ea typeface="黑体" panose="02010609060101010101" pitchFamily="49" charset="-122"/>
            </a:endParaRPr>
          </a:p>
        </p:txBody>
      </p:sp>
      <p:sp>
        <p:nvSpPr>
          <p:cNvPr id="21" name="Textfeld 20"/>
          <p:cNvSpPr txBox="1"/>
          <p:nvPr/>
        </p:nvSpPr>
        <p:spPr>
          <a:xfrm>
            <a:off x="5760950" y="4565602"/>
            <a:ext cx="2796197" cy="615553"/>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smtClean="0">
                <a:latin typeface="+mn-lt"/>
                <a:ea typeface="黑体" panose="02010609060101010101" pitchFamily="49" charset="-122"/>
              </a:rPr>
              <a:t>我是否有满足业务要求的正确的</a:t>
            </a:r>
            <a:r>
              <a:rPr lang="en-US" altLang="zh-CN" sz="2000" dirty="0" smtClean="0">
                <a:latin typeface="+mn-lt"/>
                <a:ea typeface="黑体" panose="02010609060101010101" pitchFamily="49" charset="-122"/>
              </a:rPr>
              <a:t>IT</a:t>
            </a:r>
            <a:r>
              <a:rPr lang="zh-CN" altLang="en-US" sz="2000" dirty="0" smtClean="0">
                <a:latin typeface="+mn-lt"/>
                <a:ea typeface="黑体" panose="02010609060101010101" pitchFamily="49" charset="-122"/>
              </a:rPr>
              <a:t>蓝图？</a:t>
            </a:r>
            <a:endParaRPr lang="en-US" sz="2000" dirty="0">
              <a:latin typeface="+mn-lt"/>
              <a:ea typeface="黑体" panose="02010609060101010101" pitchFamily="49" charset="-122"/>
            </a:endParaRPr>
          </a:p>
        </p:txBody>
      </p:sp>
      <p:sp>
        <p:nvSpPr>
          <p:cNvPr id="23" name="Rechteck 22"/>
          <p:cNvSpPr/>
          <p:nvPr/>
        </p:nvSpPr>
        <p:spPr>
          <a:xfrm>
            <a:off x="3051192" y="4565601"/>
            <a:ext cx="2440555" cy="615553"/>
          </a:xfrm>
          <a:prstGeom prst="rect">
            <a:avLst/>
          </a:prstGeom>
          <a:noFill/>
        </p:spPr>
        <p:txBody>
          <a:bodyPr wrap="square" lIns="36000" tIns="0" rIns="36000" bIns="0" rtlCol="0" anchor="ctr" anchorCtr="0">
            <a:spAutoFit/>
          </a:bodyPr>
          <a:lstStyle/>
          <a:p>
            <a:pPr algn="ctr"/>
            <a:r>
              <a:rPr lang="zh-CN" altLang="en-US" sz="2000" b="1" dirty="0" smtClean="0">
                <a:solidFill>
                  <a:schemeClr val="accent5">
                    <a:lumMod val="40000"/>
                    <a:lumOff val="60000"/>
                  </a:schemeClr>
                </a:solidFill>
                <a:latin typeface="+mn-lt"/>
                <a:ea typeface="黑体" panose="02010609060101010101" pitchFamily="49" charset="-122"/>
              </a:rPr>
              <a:t>是否所有相关人员都参与？</a:t>
            </a:r>
            <a:endParaRPr lang="en-US" sz="2000" b="1" dirty="0">
              <a:solidFill>
                <a:schemeClr val="accent5">
                  <a:lumMod val="40000"/>
                  <a:lumOff val="60000"/>
                </a:schemeClr>
              </a:solidFill>
              <a:latin typeface="+mn-lt"/>
              <a:ea typeface="黑体" panose="02010609060101010101" pitchFamily="49" charset="-122"/>
            </a:endParaRPr>
          </a:p>
        </p:txBody>
      </p:sp>
      <p:sp>
        <p:nvSpPr>
          <p:cNvPr id="17" name="Freeform 8"/>
          <p:cNvSpPr>
            <a:spLocks/>
          </p:cNvSpPr>
          <p:nvPr/>
        </p:nvSpPr>
        <p:spPr bwMode="auto">
          <a:xfrm>
            <a:off x="507999" y="2295958"/>
            <a:ext cx="2412621"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a:extLst/>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20" name="Textfeld 19"/>
          <p:cNvSpPr txBox="1"/>
          <p:nvPr/>
        </p:nvSpPr>
        <p:spPr>
          <a:xfrm>
            <a:off x="606149" y="2779940"/>
            <a:ext cx="2212055" cy="615553"/>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smtClean="0">
                <a:latin typeface="+mn-lt"/>
                <a:ea typeface="黑体" panose="02010609060101010101" pitchFamily="49" charset="-122"/>
              </a:rPr>
              <a:t>是否每个人都了解流程</a:t>
            </a:r>
            <a:endParaRPr lang="en-US" sz="2000" dirty="0">
              <a:latin typeface="+mn-lt"/>
              <a:ea typeface="黑体" panose="02010609060101010101" pitchFamily="49" charset="-122"/>
            </a:endParaRPr>
          </a:p>
        </p:txBody>
      </p:sp>
    </p:spTree>
    <p:extLst>
      <p:ext uri="{BB962C8B-B14F-4D97-AF65-F5344CB8AC3E}">
        <p14:creationId xmlns:p14="http://schemas.microsoft.com/office/powerpoint/2010/main" val="2795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zh-CN" altLang="en-US" dirty="0" smtClean="0">
                <a:latin typeface="+mn-lt"/>
                <a:ea typeface="黑体" panose="02010609060101010101" pitchFamily="49" charset="-122"/>
              </a:rPr>
              <a:t>减少实施次数</a:t>
            </a:r>
            <a:endParaRPr lang="de-DE" dirty="0">
              <a:latin typeface="+mn-lt"/>
              <a:ea typeface="黑体" panose="02010609060101010101" pitchFamily="49" charset="-122"/>
            </a:endParaRPr>
          </a:p>
        </p:txBody>
      </p:sp>
      <p:sp>
        <p:nvSpPr>
          <p:cNvPr id="4" name="Inhaltsplatzhalter 3"/>
          <p:cNvSpPr>
            <a:spLocks noGrp="1"/>
          </p:cNvSpPr>
          <p:nvPr>
            <p:ph sz="quarter" idx="11"/>
          </p:nvPr>
        </p:nvSpPr>
        <p:spPr>
          <a:xfrm>
            <a:off x="500063" y="1577340"/>
            <a:ext cx="5834062" cy="4479925"/>
          </a:xfrm>
        </p:spPr>
        <p:txBody>
          <a:bodyPr/>
          <a:lstStyle/>
          <a:p>
            <a:pPr marL="0" indent="0">
              <a:buNone/>
            </a:pPr>
            <a:r>
              <a:rPr lang="zh-CN" altLang="en-US" b="1" dirty="0" smtClean="0">
                <a:ea typeface="黑体" panose="02010609060101010101" pitchFamily="49" charset="-122"/>
              </a:rPr>
              <a:t>加快投产和体现价值的时间</a:t>
            </a:r>
            <a:endParaRPr lang="en-US" b="1" dirty="0" smtClean="0">
              <a:ea typeface="黑体" panose="02010609060101010101" pitchFamily="49" charset="-122"/>
            </a:endParaRPr>
          </a:p>
          <a:p>
            <a:r>
              <a:rPr lang="zh-CN" altLang="en-US" dirty="0" smtClean="0">
                <a:ea typeface="黑体" panose="02010609060101010101" pitchFamily="49" charset="-122"/>
              </a:rPr>
              <a:t>通过重用已有最佳实践流程来减少设计时间</a:t>
            </a:r>
            <a:endParaRPr lang="en-US" dirty="0" smtClean="0">
              <a:ea typeface="黑体" panose="02010609060101010101" pitchFamily="49" charset="-122"/>
            </a:endParaRPr>
          </a:p>
          <a:p>
            <a:r>
              <a:rPr lang="zh-CN" altLang="en-US" dirty="0" smtClean="0">
                <a:ea typeface="黑体" panose="02010609060101010101" pitchFamily="49" charset="-122"/>
              </a:rPr>
              <a:t>通过统一仓库来协作的分享内容</a:t>
            </a:r>
            <a:endParaRPr lang="en-US" dirty="0" smtClean="0">
              <a:ea typeface="黑体" panose="02010609060101010101" pitchFamily="49" charset="-122"/>
            </a:endParaRPr>
          </a:p>
          <a:p>
            <a:r>
              <a:rPr lang="zh-CN" altLang="en-US" dirty="0" smtClean="0">
                <a:ea typeface="黑体" panose="02010609060101010101" pitchFamily="49" charset="-122"/>
              </a:rPr>
              <a:t>简化员工的工具使用，及通用标准</a:t>
            </a:r>
            <a:endParaRPr lang="en-US" dirty="0" smtClean="0">
              <a:ea typeface="黑体" panose="02010609060101010101" pitchFamily="49" charset="-122"/>
            </a:endParaRPr>
          </a:p>
          <a:p>
            <a:r>
              <a:rPr lang="zh-CN" altLang="en-US" dirty="0" smtClean="0">
                <a:ea typeface="黑体" panose="02010609060101010101" pitchFamily="49" charset="-122"/>
              </a:rPr>
              <a:t>通过流程门户相互沟通</a:t>
            </a:r>
            <a:endParaRPr lang="de-DE" dirty="0">
              <a:ea typeface="黑体" panose="02010609060101010101" pitchFamily="49" charset="-122"/>
            </a:endParaRPr>
          </a:p>
        </p:txBody>
      </p:sp>
      <p:pic>
        <p:nvPicPr>
          <p:cNvPr id="28"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5965" y="1577340"/>
            <a:ext cx="1673710"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Content Placeholder 2"/>
          <p:cNvSpPr txBox="1">
            <a:spLocks/>
          </p:cNvSpPr>
          <p:nvPr/>
        </p:nvSpPr>
        <p:spPr>
          <a:xfrm>
            <a:off x="314325" y="4591048"/>
            <a:ext cx="2772000" cy="1872000"/>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lIns="36000" tIns="864000" rIns="36000" bIns="36000"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sz="1600" dirty="0" smtClean="0">
                <a:solidFill>
                  <a:schemeClr val="bg1"/>
                </a:solidFill>
                <a:ea typeface="黑体" panose="02010609060101010101" pitchFamily="49" charset="-122"/>
              </a:rPr>
              <a:t>通过流程重用性减少流程文档时间，减少整体成本</a:t>
            </a:r>
            <a:endParaRPr lang="en-US" sz="1600" dirty="0">
              <a:solidFill>
                <a:schemeClr val="bg1"/>
              </a:solidFill>
              <a:ea typeface="黑体" panose="02010609060101010101" pitchFamily="49" charset="-122"/>
            </a:endParaRPr>
          </a:p>
        </p:txBody>
      </p:sp>
      <p:sp>
        <p:nvSpPr>
          <p:cNvPr id="30" name="Content Placeholder 2"/>
          <p:cNvSpPr txBox="1">
            <a:spLocks/>
          </p:cNvSpPr>
          <p:nvPr/>
        </p:nvSpPr>
        <p:spPr>
          <a:xfrm>
            <a:off x="3199358" y="4591048"/>
            <a:ext cx="2772000" cy="1872000"/>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lIns="36000" tIns="864000" rIns="36000" bIns="36000"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sz="1800" dirty="0" smtClean="0">
                <a:solidFill>
                  <a:schemeClr val="bg1"/>
                </a:solidFill>
                <a:ea typeface="黑体" panose="02010609060101010101" pitchFamily="49" charset="-122"/>
              </a:rPr>
              <a:t>每个推广项目减少大约</a:t>
            </a:r>
            <a:r>
              <a:rPr lang="en-US" altLang="zh-CN" sz="1800" dirty="0" smtClean="0">
                <a:solidFill>
                  <a:schemeClr val="bg1"/>
                </a:solidFill>
                <a:ea typeface="黑体" panose="02010609060101010101" pitchFamily="49" charset="-122"/>
              </a:rPr>
              <a:t>30%</a:t>
            </a:r>
            <a:r>
              <a:rPr lang="zh-CN" altLang="en-US" sz="1800" dirty="0" smtClean="0">
                <a:solidFill>
                  <a:schemeClr val="bg1"/>
                </a:solidFill>
                <a:ea typeface="黑体" panose="02010609060101010101" pitchFamily="49" charset="-122"/>
              </a:rPr>
              <a:t>的时间</a:t>
            </a:r>
            <a:endParaRPr lang="en-US" sz="1800" dirty="0">
              <a:solidFill>
                <a:schemeClr val="bg1"/>
              </a:solidFill>
              <a:ea typeface="黑体" panose="02010609060101010101" pitchFamily="49" charset="-122"/>
            </a:endParaRPr>
          </a:p>
        </p:txBody>
      </p:sp>
      <p:sp>
        <p:nvSpPr>
          <p:cNvPr id="31" name="Content Placeholder 2"/>
          <p:cNvSpPr txBox="1">
            <a:spLocks/>
          </p:cNvSpPr>
          <p:nvPr/>
        </p:nvSpPr>
        <p:spPr>
          <a:xfrm>
            <a:off x="6084391" y="4591048"/>
            <a:ext cx="2772000" cy="1872000"/>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lIns="36000" tIns="864000" rIns="36000" bIns="36000"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sz="1800" dirty="0" smtClean="0">
                <a:solidFill>
                  <a:schemeClr val="bg1"/>
                </a:solidFill>
                <a:ea typeface="黑体" panose="02010609060101010101" pitchFamily="49" charset="-122"/>
              </a:rPr>
              <a:t>为</a:t>
            </a:r>
            <a:r>
              <a:rPr lang="en-US" altLang="zh-CN" sz="1800" dirty="0" smtClean="0">
                <a:solidFill>
                  <a:schemeClr val="bg1"/>
                </a:solidFill>
                <a:ea typeface="黑体" panose="02010609060101010101" pitchFamily="49" charset="-122"/>
              </a:rPr>
              <a:t>SAP</a:t>
            </a:r>
            <a:r>
              <a:rPr lang="zh-CN" altLang="en-US" sz="1800" dirty="0" smtClean="0">
                <a:solidFill>
                  <a:schemeClr val="bg1"/>
                </a:solidFill>
                <a:ea typeface="黑体" panose="02010609060101010101" pitchFamily="49" charset="-122"/>
              </a:rPr>
              <a:t>实施项目加快</a:t>
            </a:r>
            <a:r>
              <a:rPr lang="en-US" sz="1800" dirty="0" smtClean="0">
                <a:solidFill>
                  <a:schemeClr val="bg1"/>
                </a:solidFill>
                <a:ea typeface="黑体" panose="02010609060101010101" pitchFamily="49" charset="-122"/>
              </a:rPr>
              <a:t>20 </a:t>
            </a:r>
            <a:r>
              <a:rPr lang="en-US" sz="1800" dirty="0">
                <a:solidFill>
                  <a:schemeClr val="bg1"/>
                </a:solidFill>
                <a:ea typeface="黑体" panose="02010609060101010101" pitchFamily="49" charset="-122"/>
              </a:rPr>
              <a:t>- 25 </a:t>
            </a:r>
            <a:r>
              <a:rPr lang="en-US" sz="1800" dirty="0" smtClean="0">
                <a:solidFill>
                  <a:schemeClr val="bg1"/>
                </a:solidFill>
                <a:ea typeface="黑体" panose="02010609060101010101" pitchFamily="49" charset="-122"/>
              </a:rPr>
              <a:t>%</a:t>
            </a:r>
            <a:endParaRPr lang="en-US" sz="1800" dirty="0">
              <a:solidFill>
                <a:schemeClr val="bg1"/>
              </a:solidFill>
              <a:ea typeface="黑体" panose="02010609060101010101" pitchFamily="49" charset="-122"/>
            </a:endParaRPr>
          </a:p>
        </p:txBody>
      </p:sp>
      <p:sp>
        <p:nvSpPr>
          <p:cNvPr id="32" name="Diagonal liegende Ecken des Rechtecks abrunden 31"/>
          <p:cNvSpPr/>
          <p:nvPr/>
        </p:nvSpPr>
        <p:spPr>
          <a:xfrm>
            <a:off x="350325" y="4619625"/>
            <a:ext cx="2700000" cy="828000"/>
          </a:xfrm>
          <a:prstGeom prst="round2DiagRect">
            <a:avLst>
              <a:gd name="adj1" fmla="val 32772"/>
              <a:gd name="adj2" fmla="val 0"/>
            </a:avLst>
          </a:prstGeom>
          <a:solidFill>
            <a:schemeClr val="bg1">
              <a:lumMod val="95000"/>
            </a:schemeClr>
          </a:solidFill>
          <a:ln>
            <a:noFill/>
          </a:ln>
          <a:effectLst>
            <a:innerShdw blurRad="12700" dist="12700" dir="13500000">
              <a:prstClr val="black">
                <a:alpha val="50000"/>
              </a:prstClr>
            </a:innerShdw>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000">
              <a:ea typeface="黑体" panose="02010609060101010101" pitchFamily="49" charset="-122"/>
            </a:endParaRPr>
          </a:p>
        </p:txBody>
      </p:sp>
      <p:sp>
        <p:nvSpPr>
          <p:cNvPr id="33" name="Diagonal liegende Ecken des Rechtecks abrunden 32"/>
          <p:cNvSpPr/>
          <p:nvPr/>
        </p:nvSpPr>
        <p:spPr>
          <a:xfrm>
            <a:off x="3235358" y="4619625"/>
            <a:ext cx="2700000" cy="828000"/>
          </a:xfrm>
          <a:prstGeom prst="round2DiagRect">
            <a:avLst>
              <a:gd name="adj1" fmla="val 32772"/>
              <a:gd name="adj2" fmla="val 0"/>
            </a:avLst>
          </a:prstGeom>
          <a:solidFill>
            <a:schemeClr val="bg1">
              <a:lumMod val="95000"/>
            </a:schemeClr>
          </a:solidFill>
          <a:ln>
            <a:noFill/>
          </a:ln>
          <a:effectLst>
            <a:innerShdw blurRad="12700" dist="12700" dir="13500000">
              <a:prstClr val="black">
                <a:alpha val="50000"/>
              </a:prstClr>
            </a:innerShdw>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000">
              <a:ea typeface="黑体" panose="02010609060101010101" pitchFamily="49" charset="-122"/>
            </a:endParaRPr>
          </a:p>
        </p:txBody>
      </p:sp>
      <p:sp>
        <p:nvSpPr>
          <p:cNvPr id="34" name="Diagonal liegende Ecken des Rechtecks abrunden 33"/>
          <p:cNvSpPr/>
          <p:nvPr/>
        </p:nvSpPr>
        <p:spPr>
          <a:xfrm>
            <a:off x="6120391" y="4619625"/>
            <a:ext cx="2700000" cy="828000"/>
          </a:xfrm>
          <a:prstGeom prst="round2DiagRect">
            <a:avLst>
              <a:gd name="adj1" fmla="val 32772"/>
              <a:gd name="adj2" fmla="val 0"/>
            </a:avLst>
          </a:prstGeom>
          <a:solidFill>
            <a:schemeClr val="bg1">
              <a:lumMod val="95000"/>
            </a:schemeClr>
          </a:solidFill>
          <a:ln>
            <a:noFill/>
          </a:ln>
          <a:effectLst>
            <a:innerShdw blurRad="12700" dist="12700" dir="13500000">
              <a:prstClr val="black">
                <a:alpha val="50000"/>
              </a:prstClr>
            </a:innerShdw>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000">
              <a:ea typeface="黑体" panose="02010609060101010101" pitchFamily="49" charset="-122"/>
            </a:endParaRPr>
          </a:p>
        </p:txBody>
      </p:sp>
      <p:pic>
        <p:nvPicPr>
          <p:cNvPr id="7170" name="Picture 2" descr="D:\Photoshop\Company Logos\powerpoint - web\Brennta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2391" y="4772913"/>
            <a:ext cx="2556000" cy="521424"/>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D:\Photoshop\Company Logos\powerpoint - web\Evoni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325" y="4709013"/>
            <a:ext cx="2556000" cy="6492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Photoshop\Company Logos\powerpoint - web\volvo v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7358" y="4847037"/>
            <a:ext cx="2556000" cy="373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00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zh-CN" altLang="en-US" dirty="0" smtClean="0">
                <a:latin typeface="+mn-lt"/>
                <a:ea typeface="黑体" panose="02010609060101010101" pitchFamily="49" charset="-122"/>
              </a:rPr>
              <a:t>为大规模</a:t>
            </a:r>
            <a:r>
              <a:rPr lang="en-US" altLang="zh-CN" dirty="0" smtClean="0">
                <a:latin typeface="+mn-lt"/>
                <a:ea typeface="黑体" panose="02010609060101010101" pitchFamily="49" charset="-122"/>
              </a:rPr>
              <a:t>SAP</a:t>
            </a:r>
            <a:r>
              <a:rPr lang="zh-CN" altLang="en-US" dirty="0" smtClean="0">
                <a:latin typeface="+mn-lt"/>
                <a:ea typeface="黑体" panose="02010609060101010101" pitchFamily="49" charset="-122"/>
              </a:rPr>
              <a:t>项目提高透明度</a:t>
            </a:r>
            <a:endParaRPr lang="de-DE" dirty="0">
              <a:latin typeface="+mn-lt"/>
              <a:ea typeface="黑体" panose="02010609060101010101" pitchFamily="49" charset="-122"/>
            </a:endParaRPr>
          </a:p>
        </p:txBody>
      </p:sp>
      <p:sp>
        <p:nvSpPr>
          <p:cNvPr id="3" name="Inhaltsplatzhalter 2"/>
          <p:cNvSpPr>
            <a:spLocks noGrp="1"/>
          </p:cNvSpPr>
          <p:nvPr>
            <p:ph sz="quarter" idx="11"/>
          </p:nvPr>
        </p:nvSpPr>
        <p:spPr>
          <a:xfrm>
            <a:off x="500062" y="1577340"/>
            <a:ext cx="6053137" cy="4479925"/>
          </a:xfrm>
        </p:spPr>
        <p:txBody>
          <a:bodyPr/>
          <a:lstStyle/>
          <a:p>
            <a:r>
              <a:rPr lang="zh-CN" altLang="en-US" sz="1900" dirty="0" smtClean="0">
                <a:ea typeface="黑体" panose="02010609060101010101" pitchFamily="49" charset="-122"/>
              </a:rPr>
              <a:t>业务流程蓝图</a:t>
            </a:r>
            <a:endParaRPr lang="en-US" sz="1900" dirty="0" smtClean="0">
              <a:ea typeface="黑体" panose="02010609060101010101" pitchFamily="49" charset="-122"/>
            </a:endParaRPr>
          </a:p>
          <a:p>
            <a:r>
              <a:rPr lang="zh-CN" altLang="en-US" sz="1900" dirty="0" smtClean="0">
                <a:ea typeface="黑体" panose="02010609060101010101" pitchFamily="49" charset="-122"/>
              </a:rPr>
              <a:t>为</a:t>
            </a:r>
            <a:r>
              <a:rPr lang="en-US" altLang="zh-CN" sz="1900" dirty="0" smtClean="0">
                <a:ea typeface="黑体" panose="02010609060101010101" pitchFamily="49" charset="-122"/>
              </a:rPr>
              <a:t>SAP ERP</a:t>
            </a:r>
            <a:r>
              <a:rPr lang="zh-CN" altLang="en-US" sz="1900" dirty="0" smtClean="0">
                <a:ea typeface="黑体" panose="02010609060101010101" pitchFamily="49" charset="-122"/>
              </a:rPr>
              <a:t>和</a:t>
            </a:r>
            <a:r>
              <a:rPr lang="en-US" altLang="zh-CN" sz="1900" dirty="0" smtClean="0">
                <a:ea typeface="黑体" panose="02010609060101010101" pitchFamily="49" charset="-122"/>
              </a:rPr>
              <a:t>BI</a:t>
            </a:r>
            <a:r>
              <a:rPr lang="zh-CN" altLang="en-US" sz="1900" dirty="0" smtClean="0">
                <a:ea typeface="黑体" panose="02010609060101010101" pitchFamily="49" charset="-122"/>
              </a:rPr>
              <a:t>解决方案提供文档反向工程</a:t>
            </a:r>
            <a:endParaRPr lang="en-US" sz="1900" dirty="0" smtClean="0">
              <a:ea typeface="黑体" panose="02010609060101010101" pitchFamily="49" charset="-122"/>
            </a:endParaRPr>
          </a:p>
          <a:p>
            <a:r>
              <a:rPr lang="zh-CN" altLang="en-US" sz="1900" dirty="0" smtClean="0">
                <a:ea typeface="黑体" panose="02010609060101010101" pitchFamily="49" charset="-122"/>
              </a:rPr>
              <a:t>通过</a:t>
            </a:r>
            <a:r>
              <a:rPr lang="en-US" altLang="zh-CN" sz="1900" dirty="0" smtClean="0">
                <a:ea typeface="黑体" panose="02010609060101010101" pitchFamily="49" charset="-122"/>
              </a:rPr>
              <a:t>ARIS</a:t>
            </a:r>
            <a:r>
              <a:rPr lang="zh-CN" altLang="en-US" sz="1900" dirty="0" smtClean="0">
                <a:ea typeface="黑体" panose="02010609060101010101" pitchFamily="49" charset="-122"/>
              </a:rPr>
              <a:t>和</a:t>
            </a:r>
            <a:r>
              <a:rPr lang="en-US" altLang="zh-CN" sz="1900" dirty="0" smtClean="0">
                <a:ea typeface="黑体" panose="02010609060101010101" pitchFamily="49" charset="-122"/>
              </a:rPr>
              <a:t>SAP Solution Manager</a:t>
            </a:r>
            <a:r>
              <a:rPr lang="zh-CN" altLang="en-US" sz="1900" dirty="0" smtClean="0">
                <a:ea typeface="黑体" panose="02010609060101010101" pitchFamily="49" charset="-122"/>
              </a:rPr>
              <a:t>双向交换流程信息</a:t>
            </a:r>
            <a:endParaRPr lang="en-US" sz="1900" dirty="0">
              <a:ea typeface="黑体" panose="02010609060101010101" pitchFamily="49" charset="-122"/>
            </a:endParaRPr>
          </a:p>
          <a:p>
            <a:r>
              <a:rPr lang="zh-CN" altLang="en-US" sz="1900" dirty="0" smtClean="0">
                <a:ea typeface="黑体" panose="02010609060101010101" pitchFamily="49" charset="-122"/>
              </a:rPr>
              <a:t>发现</a:t>
            </a:r>
            <a:r>
              <a:rPr lang="en-US" altLang="zh-CN" sz="1900" dirty="0" smtClean="0">
                <a:ea typeface="黑体" panose="02010609060101010101" pitchFamily="49" charset="-122"/>
              </a:rPr>
              <a:t>SAP</a:t>
            </a:r>
            <a:r>
              <a:rPr lang="zh-CN" altLang="en-US" sz="1900" dirty="0" smtClean="0">
                <a:ea typeface="黑体" panose="02010609060101010101" pitchFamily="49" charset="-122"/>
              </a:rPr>
              <a:t>企业服务，支持在</a:t>
            </a:r>
            <a:r>
              <a:rPr lang="en-US" altLang="zh-CN" sz="1900" dirty="0" smtClean="0">
                <a:ea typeface="黑体" panose="02010609060101010101" pitchFamily="49" charset="-122"/>
              </a:rPr>
              <a:t>SAP </a:t>
            </a:r>
            <a:r>
              <a:rPr lang="en-US" altLang="zh-CN" sz="1900" dirty="0" err="1" smtClean="0">
                <a:ea typeface="黑体" panose="02010609060101010101" pitchFamily="49" charset="-122"/>
              </a:rPr>
              <a:t>NetWeaver</a:t>
            </a:r>
            <a:r>
              <a:rPr lang="en-US" altLang="zh-CN" sz="1900" dirty="0" smtClean="0">
                <a:ea typeface="黑体" panose="02010609060101010101" pitchFamily="49" charset="-122"/>
              </a:rPr>
              <a:t> BPM</a:t>
            </a:r>
            <a:r>
              <a:rPr lang="zh-CN" altLang="en-US" sz="1900" dirty="0" smtClean="0">
                <a:ea typeface="黑体" panose="02010609060101010101" pitchFamily="49" charset="-122"/>
              </a:rPr>
              <a:t>的实施</a:t>
            </a:r>
            <a:endParaRPr lang="en-US" sz="1900" dirty="0" smtClean="0">
              <a:ea typeface="黑体" panose="02010609060101010101" pitchFamily="49" charset="-122"/>
            </a:endParaRPr>
          </a:p>
          <a:p>
            <a:r>
              <a:rPr lang="zh-CN" altLang="en-US" sz="1900" dirty="0" smtClean="0">
                <a:ea typeface="黑体" panose="02010609060101010101" pitchFamily="49" charset="-122"/>
              </a:rPr>
              <a:t>强大的</a:t>
            </a:r>
            <a:r>
              <a:rPr lang="en-US" altLang="zh-CN" sz="1900" dirty="0" err="1" smtClean="0">
                <a:ea typeface="黑体" panose="02010609060101010101" pitchFamily="49" charset="-122"/>
              </a:rPr>
              <a:t>sAP</a:t>
            </a:r>
            <a:r>
              <a:rPr lang="zh-CN" altLang="en-US" sz="1900" dirty="0" smtClean="0">
                <a:ea typeface="黑体" panose="02010609060101010101" pitchFamily="49" charset="-122"/>
              </a:rPr>
              <a:t>解决方案技术能力和合作伙伴关系</a:t>
            </a:r>
            <a:endParaRPr lang="de-DE" sz="1900" dirty="0">
              <a:ea typeface="黑体" panose="02010609060101010101" pitchFamily="49" charset="-122"/>
            </a:endParaRPr>
          </a:p>
        </p:txBody>
      </p:sp>
      <p:sp>
        <p:nvSpPr>
          <p:cNvPr id="26" name="Content Placeholder 2"/>
          <p:cNvSpPr txBox="1">
            <a:spLocks/>
          </p:cNvSpPr>
          <p:nvPr/>
        </p:nvSpPr>
        <p:spPr>
          <a:xfrm>
            <a:off x="314325" y="4591048"/>
            <a:ext cx="2772000" cy="1872000"/>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lIns="36000" tIns="864000" rIns="36000" bIns="36000"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sz="1800" dirty="0" smtClean="0">
                <a:solidFill>
                  <a:schemeClr val="bg1"/>
                </a:solidFill>
                <a:ea typeface="黑体" panose="02010609060101010101" pitchFamily="49" charset="-122"/>
              </a:rPr>
              <a:t>对每个推广项目节省大约</a:t>
            </a:r>
            <a:r>
              <a:rPr lang="en-US" sz="1800" dirty="0" smtClean="0">
                <a:solidFill>
                  <a:schemeClr val="bg1"/>
                </a:solidFill>
                <a:ea typeface="黑体" panose="02010609060101010101" pitchFamily="49" charset="-122"/>
              </a:rPr>
              <a:t>30%</a:t>
            </a:r>
            <a:endParaRPr lang="en-US" sz="1800" dirty="0">
              <a:solidFill>
                <a:schemeClr val="bg1"/>
              </a:solidFill>
              <a:ea typeface="黑体" panose="02010609060101010101" pitchFamily="49" charset="-122"/>
            </a:endParaRPr>
          </a:p>
        </p:txBody>
      </p:sp>
      <p:sp>
        <p:nvSpPr>
          <p:cNvPr id="27" name="Content Placeholder 2"/>
          <p:cNvSpPr txBox="1">
            <a:spLocks/>
          </p:cNvSpPr>
          <p:nvPr/>
        </p:nvSpPr>
        <p:spPr>
          <a:xfrm>
            <a:off x="3199358" y="4591048"/>
            <a:ext cx="2772000" cy="1872000"/>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lIns="36000" tIns="864000" rIns="36000" bIns="36000"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sz="1800" dirty="0" smtClean="0">
                <a:solidFill>
                  <a:schemeClr val="bg1"/>
                </a:solidFill>
                <a:ea typeface="黑体" panose="02010609060101010101" pitchFamily="49" charset="-122"/>
              </a:rPr>
              <a:t>为</a:t>
            </a:r>
            <a:r>
              <a:rPr lang="en-US" altLang="zh-CN" sz="1800" dirty="0" smtClean="0">
                <a:solidFill>
                  <a:schemeClr val="bg1"/>
                </a:solidFill>
                <a:ea typeface="黑体" panose="02010609060101010101" pitchFamily="49" charset="-122"/>
              </a:rPr>
              <a:t>SAP</a:t>
            </a:r>
            <a:r>
              <a:rPr lang="zh-CN" altLang="en-US" sz="1800" dirty="0" smtClean="0">
                <a:solidFill>
                  <a:schemeClr val="bg1"/>
                </a:solidFill>
                <a:ea typeface="黑体" panose="02010609060101010101" pitchFamily="49" charset="-122"/>
              </a:rPr>
              <a:t>项目减少流程文档化的时间和成本</a:t>
            </a:r>
            <a:endParaRPr lang="en-US" sz="1800" dirty="0">
              <a:solidFill>
                <a:schemeClr val="bg1"/>
              </a:solidFill>
              <a:ea typeface="黑体" panose="02010609060101010101" pitchFamily="49" charset="-122"/>
            </a:endParaRPr>
          </a:p>
        </p:txBody>
      </p:sp>
      <p:sp>
        <p:nvSpPr>
          <p:cNvPr id="28" name="Content Placeholder 2"/>
          <p:cNvSpPr txBox="1">
            <a:spLocks/>
          </p:cNvSpPr>
          <p:nvPr/>
        </p:nvSpPr>
        <p:spPr>
          <a:xfrm>
            <a:off x="6084391" y="4591048"/>
            <a:ext cx="2772000" cy="1872000"/>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lIns="36000" tIns="864000" rIns="36000" bIns="36000"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en-US" sz="1800" dirty="0" smtClean="0">
                <a:solidFill>
                  <a:schemeClr val="bg1"/>
                </a:solidFill>
                <a:ea typeface="黑体" panose="02010609060101010101" pitchFamily="49" charset="-122"/>
              </a:rPr>
              <a:t>SAP</a:t>
            </a:r>
            <a:r>
              <a:rPr lang="zh-CN" altLang="en-US" sz="1800" dirty="0" smtClean="0">
                <a:solidFill>
                  <a:schemeClr val="bg1"/>
                </a:solidFill>
                <a:ea typeface="黑体" panose="02010609060101010101" pitchFamily="49" charset="-122"/>
              </a:rPr>
              <a:t>实施和测试</a:t>
            </a:r>
            <a:endParaRPr lang="en-US" sz="1800" dirty="0">
              <a:solidFill>
                <a:schemeClr val="bg1"/>
              </a:solidFill>
              <a:ea typeface="黑体" panose="02010609060101010101" pitchFamily="49" charset="-122"/>
            </a:endParaRPr>
          </a:p>
        </p:txBody>
      </p:sp>
      <p:sp>
        <p:nvSpPr>
          <p:cNvPr id="31" name="Diagonal liegende Ecken des Rechtecks abrunden 30"/>
          <p:cNvSpPr/>
          <p:nvPr/>
        </p:nvSpPr>
        <p:spPr>
          <a:xfrm>
            <a:off x="350325" y="4619625"/>
            <a:ext cx="2700000" cy="828000"/>
          </a:xfrm>
          <a:prstGeom prst="round2DiagRect">
            <a:avLst>
              <a:gd name="adj1" fmla="val 32772"/>
              <a:gd name="adj2" fmla="val 0"/>
            </a:avLst>
          </a:prstGeom>
          <a:solidFill>
            <a:schemeClr val="bg1">
              <a:lumMod val="95000"/>
            </a:schemeClr>
          </a:solidFill>
          <a:ln>
            <a:noFill/>
          </a:ln>
          <a:effectLst>
            <a:innerShdw blurRad="12700" dist="12700" dir="13500000">
              <a:prstClr val="black">
                <a:alpha val="50000"/>
              </a:prstClr>
            </a:innerShdw>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000">
              <a:ea typeface="黑体" panose="02010609060101010101" pitchFamily="49" charset="-122"/>
            </a:endParaRPr>
          </a:p>
        </p:txBody>
      </p:sp>
      <p:sp>
        <p:nvSpPr>
          <p:cNvPr id="33" name="Diagonal liegende Ecken des Rechtecks abrunden 32"/>
          <p:cNvSpPr/>
          <p:nvPr/>
        </p:nvSpPr>
        <p:spPr>
          <a:xfrm>
            <a:off x="3235358" y="4619625"/>
            <a:ext cx="2700000" cy="828000"/>
          </a:xfrm>
          <a:prstGeom prst="round2DiagRect">
            <a:avLst>
              <a:gd name="adj1" fmla="val 32772"/>
              <a:gd name="adj2" fmla="val 0"/>
            </a:avLst>
          </a:prstGeom>
          <a:solidFill>
            <a:schemeClr val="bg1">
              <a:lumMod val="95000"/>
            </a:schemeClr>
          </a:solidFill>
          <a:ln>
            <a:noFill/>
          </a:ln>
          <a:effectLst>
            <a:innerShdw blurRad="12700" dist="12700" dir="13500000">
              <a:prstClr val="black">
                <a:alpha val="50000"/>
              </a:prstClr>
            </a:innerShdw>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000">
              <a:ea typeface="黑体" panose="02010609060101010101" pitchFamily="49" charset="-122"/>
            </a:endParaRPr>
          </a:p>
        </p:txBody>
      </p:sp>
      <p:sp>
        <p:nvSpPr>
          <p:cNvPr id="34" name="Diagonal liegende Ecken des Rechtecks abrunden 33"/>
          <p:cNvSpPr/>
          <p:nvPr/>
        </p:nvSpPr>
        <p:spPr>
          <a:xfrm>
            <a:off x="6120391" y="4619625"/>
            <a:ext cx="2700000" cy="828000"/>
          </a:xfrm>
          <a:prstGeom prst="round2DiagRect">
            <a:avLst>
              <a:gd name="adj1" fmla="val 32772"/>
              <a:gd name="adj2" fmla="val 0"/>
            </a:avLst>
          </a:prstGeom>
          <a:solidFill>
            <a:schemeClr val="bg1">
              <a:lumMod val="95000"/>
            </a:schemeClr>
          </a:solidFill>
          <a:ln>
            <a:noFill/>
          </a:ln>
          <a:effectLst>
            <a:innerShdw blurRad="12700" dist="12700" dir="13500000">
              <a:prstClr val="black">
                <a:alpha val="50000"/>
              </a:prstClr>
            </a:innerShdw>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000">
              <a:ea typeface="黑体" panose="02010609060101010101" pitchFamily="49" charset="-122"/>
            </a:endParaRPr>
          </a:p>
        </p:txBody>
      </p:sp>
      <p:pic>
        <p:nvPicPr>
          <p:cNvPr id="35" name="Picture 3" descr="D:\Photoshop\Company Logos\powerpoint - web\Evoni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7358" y="4709013"/>
            <a:ext cx="2556000" cy="64922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D:\Photoshop\Company Logos\powerpoint - web\volvo v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2391" y="4847037"/>
            <a:ext cx="2556000" cy="3731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D:\Photoshop\Company Logos\powerpoint - web\Deutsche Teleko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325" y="4737129"/>
            <a:ext cx="2556000" cy="59299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56391" y="1577340"/>
            <a:ext cx="1800000" cy="1571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475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478346" y="1625601"/>
            <a:ext cx="8225388" cy="4666058"/>
          </a:xfrm>
          <a:prstGeom prst="roundRect">
            <a:avLst>
              <a:gd name="adj" fmla="val 2960"/>
            </a:avLst>
          </a:prstGeom>
          <a:gradFill flip="none" rotWithShape="1">
            <a:gsLst>
              <a:gs pos="0">
                <a:schemeClr val="bg1">
                  <a:lumMod val="85000"/>
                </a:schemeClr>
              </a:gs>
              <a:gs pos="100000">
                <a:schemeClr val="bg1">
                  <a:alpha val="0"/>
                </a:schemeClr>
              </a:gs>
            </a:gsLst>
            <a:lin ang="16200000" scaled="1"/>
            <a:tileRect/>
          </a:gradFill>
          <a:ln>
            <a:noFill/>
          </a:ln>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anchor="ctr"/>
          <a:lstStyle/>
          <a:p>
            <a:pPr marL="342900" indent="-342900">
              <a:lnSpc>
                <a:spcPct val="110000"/>
              </a:lnSpc>
              <a:buFont typeface="Arial"/>
              <a:buChar char="•"/>
              <a:defRPr/>
            </a:pPr>
            <a:endParaRPr lang="en-US" sz="2000" dirty="0">
              <a:solidFill>
                <a:schemeClr val="tx1"/>
              </a:solidFill>
              <a:ea typeface="黑体" panose="02010609060101010101" pitchFamily="49" charset="-122"/>
            </a:endParaRPr>
          </a:p>
          <a:p>
            <a:pPr marL="342900" indent="-342900">
              <a:lnSpc>
                <a:spcPct val="110000"/>
              </a:lnSpc>
              <a:buFont typeface="Arial"/>
              <a:buChar char="•"/>
              <a:defRPr/>
            </a:pPr>
            <a:endParaRPr lang="en-US" sz="2000" dirty="0">
              <a:solidFill>
                <a:schemeClr val="tx1"/>
              </a:solidFill>
              <a:ea typeface="黑体" panose="02010609060101010101" pitchFamily="49" charset="-122"/>
            </a:endParaRPr>
          </a:p>
          <a:p>
            <a:pPr marL="342900" indent="-342900">
              <a:lnSpc>
                <a:spcPct val="110000"/>
              </a:lnSpc>
              <a:buFont typeface="Arial"/>
              <a:buChar char="•"/>
              <a:defRPr/>
            </a:pPr>
            <a:endParaRPr lang="en-US" sz="2000" dirty="0">
              <a:solidFill>
                <a:schemeClr val="tx1"/>
              </a:solidFill>
              <a:ea typeface="黑体" panose="02010609060101010101" pitchFamily="49" charset="-122"/>
            </a:endParaRPr>
          </a:p>
          <a:p>
            <a:pPr marL="342900" indent="-342900">
              <a:lnSpc>
                <a:spcPct val="110000"/>
              </a:lnSpc>
              <a:buFont typeface="Arial"/>
              <a:buChar char="•"/>
              <a:defRPr/>
            </a:pPr>
            <a:endParaRPr lang="en-US" sz="2000" dirty="0">
              <a:solidFill>
                <a:schemeClr val="tx1"/>
              </a:solidFill>
              <a:ea typeface="黑体" panose="02010609060101010101" pitchFamily="49" charset="-122"/>
            </a:endParaRPr>
          </a:p>
          <a:p>
            <a:pPr marL="342900" indent="-342900">
              <a:lnSpc>
                <a:spcPct val="110000"/>
              </a:lnSpc>
              <a:buFont typeface="Arial"/>
              <a:buChar char="•"/>
              <a:defRPr/>
            </a:pPr>
            <a:endParaRPr lang="en-US" sz="2000" dirty="0">
              <a:solidFill>
                <a:schemeClr val="tx1"/>
              </a:solidFill>
              <a:ea typeface="黑体" panose="02010609060101010101" pitchFamily="49" charset="-122"/>
            </a:endParaRPr>
          </a:p>
          <a:p>
            <a:pPr marL="342900" indent="-342900">
              <a:lnSpc>
                <a:spcPct val="110000"/>
              </a:lnSpc>
              <a:buFont typeface="Arial"/>
              <a:buChar char="•"/>
              <a:defRPr/>
            </a:pPr>
            <a:endParaRPr lang="en-US" sz="2000" dirty="0">
              <a:solidFill>
                <a:schemeClr val="tx1"/>
              </a:solidFill>
              <a:ea typeface="黑体" panose="02010609060101010101" pitchFamily="49" charset="-122"/>
            </a:endParaRPr>
          </a:p>
          <a:p>
            <a:pPr marL="342900" indent="-342900">
              <a:buFont typeface="Arial" pitchFamily="34" charset="0"/>
              <a:buChar char="•"/>
            </a:pPr>
            <a:r>
              <a:rPr lang="zh-CN" altLang="en-US" sz="2000" dirty="0" smtClean="0">
                <a:solidFill>
                  <a:schemeClr val="tx1"/>
                </a:solidFill>
                <a:ea typeface="黑体" panose="02010609060101010101" pitchFamily="49" charset="-122"/>
              </a:rPr>
              <a:t>将解决方案架构、设计与实施对齐</a:t>
            </a:r>
            <a:endParaRPr lang="en-US" sz="2000" dirty="0" smtClean="0">
              <a:solidFill>
                <a:schemeClr val="tx1"/>
              </a:solidFill>
              <a:ea typeface="黑体" panose="02010609060101010101" pitchFamily="49" charset="-122"/>
            </a:endParaRPr>
          </a:p>
          <a:p>
            <a:pPr marL="342900" indent="-342900">
              <a:buFont typeface="Arial" pitchFamily="34" charset="0"/>
              <a:buChar char="•"/>
            </a:pPr>
            <a:r>
              <a:rPr lang="zh-CN" altLang="en-US" sz="2000" dirty="0" smtClean="0">
                <a:solidFill>
                  <a:schemeClr val="tx1"/>
                </a:solidFill>
                <a:ea typeface="黑体" panose="02010609060101010101" pitchFamily="49" charset="-122"/>
              </a:rPr>
              <a:t>实现项目透明性和一致性</a:t>
            </a:r>
            <a:endParaRPr lang="en-US" sz="2000" dirty="0">
              <a:solidFill>
                <a:schemeClr val="tx1"/>
              </a:solidFill>
              <a:ea typeface="黑体" panose="02010609060101010101" pitchFamily="49" charset="-122"/>
            </a:endParaRPr>
          </a:p>
          <a:p>
            <a:pPr marL="342900" indent="-342900">
              <a:buFont typeface="Arial" pitchFamily="34" charset="0"/>
              <a:buChar char="•"/>
            </a:pPr>
            <a:r>
              <a:rPr lang="zh-CN" altLang="en-US" sz="2000" dirty="0" smtClean="0">
                <a:solidFill>
                  <a:schemeClr val="tx1"/>
                </a:solidFill>
                <a:ea typeface="黑体" panose="02010609060101010101" pitchFamily="49" charset="-122"/>
              </a:rPr>
              <a:t>改善业务与</a:t>
            </a:r>
            <a:r>
              <a:rPr lang="en-US" altLang="zh-CN" sz="2000" dirty="0" smtClean="0">
                <a:solidFill>
                  <a:schemeClr val="tx1"/>
                </a:solidFill>
                <a:ea typeface="黑体" panose="02010609060101010101" pitchFamily="49" charset="-122"/>
              </a:rPr>
              <a:t>IT</a:t>
            </a:r>
            <a:r>
              <a:rPr lang="zh-CN" altLang="en-US" sz="2000" dirty="0" smtClean="0">
                <a:solidFill>
                  <a:schemeClr val="tx1"/>
                </a:solidFill>
                <a:ea typeface="黑体" panose="02010609060101010101" pitchFamily="49" charset="-122"/>
              </a:rPr>
              <a:t>的协作</a:t>
            </a:r>
            <a:endParaRPr lang="en-US" sz="2000" dirty="0" smtClean="0">
              <a:solidFill>
                <a:schemeClr val="tx1"/>
              </a:solidFill>
              <a:ea typeface="黑体" panose="02010609060101010101" pitchFamily="49" charset="-122"/>
            </a:endParaRPr>
          </a:p>
          <a:p>
            <a:pPr marL="342900" indent="-342900">
              <a:buFont typeface="Arial" pitchFamily="34" charset="0"/>
              <a:buChar char="•"/>
            </a:pPr>
            <a:r>
              <a:rPr lang="zh-CN" altLang="en-US" sz="2000" dirty="0" smtClean="0">
                <a:solidFill>
                  <a:schemeClr val="tx1"/>
                </a:solidFill>
                <a:ea typeface="黑体" panose="02010609060101010101" pitchFamily="49" charset="-122"/>
              </a:rPr>
              <a:t>通过使用验证的方法论来到达可预测的结果</a:t>
            </a:r>
            <a:endParaRPr lang="en-US" sz="2000" dirty="0">
              <a:solidFill>
                <a:schemeClr val="tx1"/>
              </a:solidFill>
              <a:ea typeface="黑体" panose="02010609060101010101" pitchFamily="49" charset="-122"/>
            </a:endParaRPr>
          </a:p>
        </p:txBody>
      </p:sp>
      <p:sp>
        <p:nvSpPr>
          <p:cNvPr id="12" name="Freeform 10"/>
          <p:cNvSpPr>
            <a:spLocks/>
          </p:cNvSpPr>
          <p:nvPr/>
        </p:nvSpPr>
        <p:spPr bwMode="auto">
          <a:xfrm>
            <a:off x="478346" y="1193292"/>
            <a:ext cx="3192902" cy="2520000"/>
          </a:xfrm>
          <a:prstGeom prst="round2DiagRect">
            <a:avLst/>
          </a:prstGeom>
          <a:gradFill flip="none" rotWithShape="1">
            <a:gsLst>
              <a:gs pos="0">
                <a:srgbClr val="E57200">
                  <a:shade val="30000"/>
                  <a:satMod val="115000"/>
                </a:srgbClr>
              </a:gs>
              <a:gs pos="50000">
                <a:srgbClr val="E57200">
                  <a:shade val="67500"/>
                  <a:satMod val="115000"/>
                </a:srgbClr>
              </a:gs>
              <a:gs pos="100000">
                <a:srgbClr val="E57200">
                  <a:shade val="100000"/>
                  <a:satMod val="115000"/>
                </a:srgb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dirty="0">
              <a:latin typeface="+mn-lt"/>
              <a:ea typeface="黑体" panose="02010609060101010101" pitchFamily="49" charset="-122"/>
            </a:endParaRPr>
          </a:p>
        </p:txBody>
      </p:sp>
      <p:sp>
        <p:nvSpPr>
          <p:cNvPr id="38" name="TextBox 8"/>
          <p:cNvSpPr txBox="1"/>
          <p:nvPr/>
        </p:nvSpPr>
        <p:spPr>
          <a:xfrm>
            <a:off x="606272" y="2259393"/>
            <a:ext cx="2964345" cy="387798"/>
          </a:xfrm>
          <a:prstGeom prst="rect">
            <a:avLst/>
          </a:prstGeom>
          <a:noFill/>
        </p:spPr>
        <p:txBody>
          <a:bodyPr wrap="square" lIns="0" tIns="0" rIns="0" bIns="0" rtlCol="0" anchor="ctr" anchorCtr="0">
            <a:spAutoFit/>
          </a:bodyPr>
          <a:lstStyle/>
          <a:p>
            <a:pPr>
              <a:lnSpc>
                <a:spcPct val="90000"/>
              </a:lnSpc>
            </a:pPr>
            <a:r>
              <a:rPr lang="zh-CN" altLang="en-US" sz="2800" spc="-50" dirty="0" smtClean="0">
                <a:solidFill>
                  <a:srgbClr val="FFFFFF"/>
                </a:solidFill>
                <a:latin typeface="+mn-lt"/>
                <a:ea typeface="黑体" panose="02010609060101010101" pitchFamily="49" charset="-122"/>
              </a:rPr>
              <a:t>模型到执行</a:t>
            </a:r>
            <a:endParaRPr lang="en-US" sz="2800" spc="-50" dirty="0">
              <a:solidFill>
                <a:srgbClr val="FFFFFF"/>
              </a:solidFill>
              <a:latin typeface="+mn-lt"/>
              <a:ea typeface="黑体" panose="02010609060101010101" pitchFamily="49" charset="-122"/>
            </a:endParaRP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8083" y="828177"/>
            <a:ext cx="3965649" cy="3250229"/>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40771125"/>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a:spLocks/>
          </p:cNvSpPr>
          <p:nvPr/>
        </p:nvSpPr>
        <p:spPr bwMode="auto">
          <a:xfrm>
            <a:off x="508000" y="1280608"/>
            <a:ext cx="8128000" cy="904875"/>
          </a:xfrm>
          <a:prstGeom prst="round2DiagRect">
            <a:avLst>
              <a:gd name="adj1" fmla="val 22983"/>
              <a:gd name="adj2" fmla="val 0"/>
            </a:avLst>
          </a:prstGeom>
          <a:gradFill flip="none" rotWithShape="1">
            <a:gsLst>
              <a:gs pos="0">
                <a:schemeClr val="tx1">
                  <a:lumMod val="50000"/>
                </a:schemeClr>
              </a:gs>
              <a:gs pos="50000">
                <a:schemeClr val="tx1">
                  <a:lumMod val="75000"/>
                </a:schemeClr>
              </a:gs>
              <a:gs pos="100000">
                <a:schemeClr val="tx1"/>
              </a:gs>
            </a:gsLst>
            <a:lin ang="16200000" scaled="1"/>
            <a:tileRect/>
          </a:gradFill>
          <a:ln>
            <a:noFill/>
          </a:ln>
        </p:spPr>
        <p:txBody>
          <a:bodyPr vert="horz" wrap="square" lIns="91440" tIns="45720" rIns="91440" bIns="45720" numCol="1" anchor="ctr" anchorCtr="0" compatLnSpc="1">
            <a:prstTxWarp prst="textNoShape">
              <a:avLst/>
            </a:prstTxWarp>
          </a:bodyPr>
          <a:lstStyle/>
          <a:p>
            <a:pPr algn="ctr"/>
            <a:r>
              <a:rPr lang="zh-CN" altLang="en-US" sz="3200" b="1" dirty="0">
                <a:solidFill>
                  <a:schemeClr val="bg1"/>
                </a:solidFill>
                <a:latin typeface="+mn-lt"/>
                <a:ea typeface="黑体" panose="02010609060101010101" pitchFamily="49" charset="-122"/>
              </a:rPr>
              <a:t>统一的流程透明平台</a:t>
            </a:r>
            <a:endParaRPr lang="en-US" sz="2000" b="1" dirty="0">
              <a:solidFill>
                <a:schemeClr val="bg1"/>
              </a:solidFill>
              <a:latin typeface="+mn-lt"/>
              <a:ea typeface="黑体" panose="02010609060101010101" pitchFamily="49" charset="-122"/>
            </a:endParaRPr>
          </a:p>
        </p:txBody>
      </p:sp>
      <p:sp>
        <p:nvSpPr>
          <p:cNvPr id="10" name="Freeform 8"/>
          <p:cNvSpPr>
            <a:spLocks/>
          </p:cNvSpPr>
          <p:nvPr/>
        </p:nvSpPr>
        <p:spPr bwMode="auto">
          <a:xfrm>
            <a:off x="507999" y="4080958"/>
            <a:ext cx="2412621"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a:extLst/>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4" name="Freeform 10"/>
          <p:cNvSpPr>
            <a:spLocks/>
          </p:cNvSpPr>
          <p:nvPr/>
        </p:nvSpPr>
        <p:spPr bwMode="auto">
          <a:xfrm>
            <a:off x="3016159" y="4080958"/>
            <a:ext cx="2574925"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6" name="Freeform 11"/>
          <p:cNvSpPr>
            <a:spLocks/>
          </p:cNvSpPr>
          <p:nvPr/>
        </p:nvSpPr>
        <p:spPr bwMode="auto">
          <a:xfrm>
            <a:off x="5677468" y="4080958"/>
            <a:ext cx="2958531"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1" name="Textfeld 10"/>
          <p:cNvSpPr txBox="1"/>
          <p:nvPr/>
        </p:nvSpPr>
        <p:spPr>
          <a:xfrm>
            <a:off x="3224678" y="2441109"/>
            <a:ext cx="2157885" cy="307777"/>
          </a:xfrm>
          <a:prstGeom prst="rect">
            <a:avLst/>
          </a:prstGeom>
          <a:noFill/>
        </p:spPr>
        <p:txBody>
          <a:bodyPr wrap="square" lIns="36000" tIns="0" rIns="36000" bIns="0" rtlCol="0" anchor="ctr" anchorCtr="0">
            <a:spAutoFit/>
          </a:bodyPr>
          <a:lstStyle/>
          <a:p>
            <a:pPr algn="ctr"/>
            <a:r>
              <a:rPr lang="zh-CN" altLang="en-US" sz="2000" b="1" dirty="0">
                <a:solidFill>
                  <a:schemeClr val="accent5">
                    <a:lumMod val="75000"/>
                  </a:schemeClr>
                </a:solidFill>
                <a:latin typeface="+mn-lt"/>
                <a:ea typeface="黑体" panose="02010609060101010101" pitchFamily="49" charset="-122"/>
              </a:rPr>
              <a:t>流程风险管理</a:t>
            </a:r>
            <a:endParaRPr lang="en-US" sz="2000" b="1" dirty="0" smtClean="0">
              <a:solidFill>
                <a:schemeClr val="accent5">
                  <a:lumMod val="75000"/>
                </a:schemeClr>
              </a:solidFill>
              <a:latin typeface="+mn-lt"/>
              <a:ea typeface="黑体" panose="02010609060101010101" pitchFamily="49" charset="-122"/>
            </a:endParaRPr>
          </a:p>
        </p:txBody>
      </p:sp>
      <p:sp>
        <p:nvSpPr>
          <p:cNvPr id="15" name="Textfeld 14"/>
          <p:cNvSpPr txBox="1"/>
          <p:nvPr/>
        </p:nvSpPr>
        <p:spPr>
          <a:xfrm>
            <a:off x="5723143" y="2441109"/>
            <a:ext cx="2834004"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accent5">
                    <a:lumMod val="75000"/>
                  </a:schemeClr>
                </a:solidFill>
                <a:latin typeface="+mn-lt"/>
                <a:ea typeface="黑体" panose="02010609060101010101" pitchFamily="49" charset="-122"/>
              </a:rPr>
              <a:t>项目透明</a:t>
            </a:r>
            <a:endParaRPr lang="en-US" sz="2000" dirty="0">
              <a:solidFill>
                <a:schemeClr val="accent5">
                  <a:lumMod val="75000"/>
                </a:schemeClr>
              </a:solidFill>
              <a:latin typeface="+mn-lt"/>
              <a:ea typeface="黑体" panose="02010609060101010101" pitchFamily="49" charset="-122"/>
            </a:endParaRPr>
          </a:p>
        </p:txBody>
      </p:sp>
      <p:sp>
        <p:nvSpPr>
          <p:cNvPr id="19" name="Textfeld 18"/>
          <p:cNvSpPr txBox="1"/>
          <p:nvPr/>
        </p:nvSpPr>
        <p:spPr>
          <a:xfrm>
            <a:off x="606149" y="4764332"/>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latin typeface="+mn-lt"/>
                <a:ea typeface="黑体" panose="02010609060101010101" pitchFamily="49" charset="-122"/>
              </a:rPr>
              <a:t>实时流程透明</a:t>
            </a:r>
            <a:endParaRPr lang="en-US" sz="2000" dirty="0">
              <a:latin typeface="+mn-lt"/>
              <a:ea typeface="黑体" panose="02010609060101010101" pitchFamily="49" charset="-122"/>
            </a:endParaRPr>
          </a:p>
        </p:txBody>
      </p:sp>
      <p:sp>
        <p:nvSpPr>
          <p:cNvPr id="21" name="Textfeld 20"/>
          <p:cNvSpPr txBox="1"/>
          <p:nvPr/>
        </p:nvSpPr>
        <p:spPr>
          <a:xfrm>
            <a:off x="5760950" y="4719489"/>
            <a:ext cx="2796197"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latin typeface="+mn-lt"/>
                <a:ea typeface="黑体" panose="02010609060101010101" pitchFamily="49" charset="-122"/>
              </a:rPr>
              <a:t>业务与</a:t>
            </a:r>
            <a:r>
              <a:rPr lang="en-US" sz="2000" dirty="0">
                <a:latin typeface="+mn-lt"/>
                <a:ea typeface="黑体" panose="02010609060101010101" pitchFamily="49" charset="-122"/>
              </a:rPr>
              <a:t>IT</a:t>
            </a:r>
            <a:r>
              <a:rPr lang="zh-CN" altLang="en-US" sz="2000" dirty="0">
                <a:latin typeface="+mn-lt"/>
                <a:ea typeface="黑体" panose="02010609060101010101" pitchFamily="49" charset="-122"/>
              </a:rPr>
              <a:t>透明</a:t>
            </a:r>
            <a:endParaRPr lang="en-US" sz="2000" dirty="0">
              <a:latin typeface="+mn-lt"/>
              <a:ea typeface="黑体" panose="02010609060101010101" pitchFamily="49" charset="-122"/>
            </a:endParaRPr>
          </a:p>
        </p:txBody>
      </p:sp>
      <p:sp>
        <p:nvSpPr>
          <p:cNvPr id="23" name="Rechteck 22"/>
          <p:cNvSpPr/>
          <p:nvPr/>
        </p:nvSpPr>
        <p:spPr>
          <a:xfrm>
            <a:off x="3051192" y="4565601"/>
            <a:ext cx="2440555" cy="615553"/>
          </a:xfrm>
          <a:prstGeom prst="rect">
            <a:avLst/>
          </a:prstGeom>
          <a:noFill/>
        </p:spPr>
        <p:txBody>
          <a:bodyPr wrap="square" lIns="36000" tIns="0" rIns="36000" bIns="0" rtlCol="0" anchor="ctr" anchorCtr="0">
            <a:spAutoFit/>
          </a:bodyPr>
          <a:lstStyle/>
          <a:p>
            <a:pPr algn="ctr"/>
            <a:r>
              <a:rPr lang="zh-CN" altLang="en-US" sz="2000" b="1" dirty="0">
                <a:solidFill>
                  <a:schemeClr val="accent5">
                    <a:lumMod val="40000"/>
                    <a:lumOff val="60000"/>
                  </a:schemeClr>
                </a:solidFill>
                <a:latin typeface="+mn-lt"/>
                <a:ea typeface="黑体" panose="02010609060101010101" pitchFamily="49" charset="-122"/>
              </a:rPr>
              <a:t>对任何人和任何地方透明</a:t>
            </a:r>
            <a:endParaRPr lang="en-US" sz="2000" b="1" dirty="0">
              <a:solidFill>
                <a:schemeClr val="accent5">
                  <a:lumMod val="40000"/>
                  <a:lumOff val="60000"/>
                </a:schemeClr>
              </a:solidFill>
              <a:latin typeface="+mn-lt"/>
              <a:ea typeface="黑体" panose="02010609060101010101" pitchFamily="49" charset="-122"/>
            </a:endParaRPr>
          </a:p>
        </p:txBody>
      </p:sp>
      <p:sp>
        <p:nvSpPr>
          <p:cNvPr id="20" name="Textfeld 19"/>
          <p:cNvSpPr txBox="1"/>
          <p:nvPr/>
        </p:nvSpPr>
        <p:spPr>
          <a:xfrm>
            <a:off x="606149" y="2441109"/>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accent5">
                    <a:lumMod val="75000"/>
                  </a:schemeClr>
                </a:solidFill>
                <a:latin typeface="+mn-lt"/>
                <a:ea typeface="黑体" panose="02010609060101010101" pitchFamily="49" charset="-122"/>
              </a:rPr>
              <a:t>流程透明</a:t>
            </a:r>
            <a:endParaRPr lang="en-US" sz="2000" dirty="0">
              <a:solidFill>
                <a:schemeClr val="accent5">
                  <a:lumMod val="75000"/>
                </a:schemeClr>
              </a:solidFill>
              <a:latin typeface="+mn-lt"/>
              <a:ea typeface="黑体" panose="02010609060101010101" pitchFamily="49" charset="-122"/>
            </a:endParaRPr>
          </a:p>
        </p:txBody>
      </p:sp>
      <p:pic>
        <p:nvPicPr>
          <p:cNvPr id="22" name="Picture 4" descr="Datei:Petrochina logo.sv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8914" y="3193504"/>
            <a:ext cx="494953" cy="5238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113" r="24544"/>
          <a:stretch/>
        </p:blipFill>
        <p:spPr bwMode="auto">
          <a:xfrm>
            <a:off x="1726240" y="3087716"/>
            <a:ext cx="539160" cy="57100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Datei:Petrochina logo.sv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1893" y="3133221"/>
            <a:ext cx="494953" cy="52381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ile:Centrica Logo.sv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4678" y="3043525"/>
            <a:ext cx="1229058" cy="2999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Photoshop\Company Logos\powerpoint - web\Brennta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02357" y="3100977"/>
            <a:ext cx="1109161" cy="22626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5.googleusercontent.com/-7bCGz8nMn34/AAAAAAAAAAI/AAAAAAAAACY/LXCb5YaNWNQ/s120-c/photo.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5597" y="2928360"/>
            <a:ext cx="571500" cy="5715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67231" t="25368" r="13002" b="65091"/>
          <a:stretch/>
        </p:blipFill>
        <p:spPr bwMode="auto">
          <a:xfrm>
            <a:off x="6904647" y="3455409"/>
            <a:ext cx="890589" cy="274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37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a:spLocks/>
          </p:cNvSpPr>
          <p:nvPr/>
        </p:nvSpPr>
        <p:spPr bwMode="auto">
          <a:xfrm>
            <a:off x="508000" y="1280608"/>
            <a:ext cx="8128000" cy="904875"/>
          </a:xfrm>
          <a:prstGeom prst="round2DiagRect">
            <a:avLst>
              <a:gd name="adj1" fmla="val 22983"/>
              <a:gd name="adj2" fmla="val 0"/>
            </a:avLst>
          </a:prstGeom>
          <a:gradFill flip="none" rotWithShape="1">
            <a:gsLst>
              <a:gs pos="0">
                <a:schemeClr val="tx1">
                  <a:lumMod val="50000"/>
                </a:schemeClr>
              </a:gs>
              <a:gs pos="50000">
                <a:schemeClr val="tx1">
                  <a:lumMod val="75000"/>
                </a:schemeClr>
              </a:gs>
              <a:gs pos="100000">
                <a:schemeClr val="tx1"/>
              </a:gs>
            </a:gsLst>
            <a:lin ang="16200000" scaled="1"/>
            <a:tileRect/>
          </a:gradFill>
          <a:ln>
            <a:noFill/>
          </a:ln>
        </p:spPr>
        <p:txBody>
          <a:bodyPr vert="horz" wrap="square" lIns="91440" tIns="45720" rIns="91440" bIns="45720" numCol="1" anchor="ctr" anchorCtr="0" compatLnSpc="1">
            <a:prstTxWarp prst="textNoShape">
              <a:avLst/>
            </a:prstTxWarp>
          </a:bodyPr>
          <a:lstStyle/>
          <a:p>
            <a:pPr algn="ctr"/>
            <a:r>
              <a:rPr lang="zh-CN" altLang="en-US" sz="3200" b="1" dirty="0">
                <a:solidFill>
                  <a:schemeClr val="bg1"/>
                </a:solidFill>
                <a:latin typeface="+mn-lt"/>
                <a:ea typeface="黑体" panose="02010609060101010101" pitchFamily="49" charset="-122"/>
              </a:rPr>
              <a:t>统一的流程透明平台</a:t>
            </a:r>
            <a:endParaRPr lang="en-US" sz="2000" b="1" dirty="0">
              <a:solidFill>
                <a:schemeClr val="bg1"/>
              </a:solidFill>
              <a:latin typeface="+mn-lt"/>
              <a:ea typeface="黑体" panose="02010609060101010101" pitchFamily="49" charset="-122"/>
            </a:endParaRPr>
          </a:p>
        </p:txBody>
      </p:sp>
      <p:sp>
        <p:nvSpPr>
          <p:cNvPr id="10" name="Freeform 8"/>
          <p:cNvSpPr>
            <a:spLocks/>
          </p:cNvSpPr>
          <p:nvPr/>
        </p:nvSpPr>
        <p:spPr bwMode="auto">
          <a:xfrm>
            <a:off x="507999" y="4080958"/>
            <a:ext cx="2412621"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a:extLst/>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2" name="Freeform 7"/>
          <p:cNvSpPr>
            <a:spLocks/>
          </p:cNvSpPr>
          <p:nvPr/>
        </p:nvSpPr>
        <p:spPr bwMode="auto">
          <a:xfrm>
            <a:off x="3016159" y="2287221"/>
            <a:ext cx="2574925"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4" name="Freeform 10"/>
          <p:cNvSpPr>
            <a:spLocks/>
          </p:cNvSpPr>
          <p:nvPr/>
        </p:nvSpPr>
        <p:spPr bwMode="auto">
          <a:xfrm>
            <a:off x="3016159" y="4080958"/>
            <a:ext cx="2574925"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6" name="Freeform 11"/>
          <p:cNvSpPr>
            <a:spLocks/>
          </p:cNvSpPr>
          <p:nvPr/>
        </p:nvSpPr>
        <p:spPr bwMode="auto">
          <a:xfrm>
            <a:off x="5677468" y="4080958"/>
            <a:ext cx="2958531"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8" name="Freeform 6"/>
          <p:cNvSpPr>
            <a:spLocks/>
          </p:cNvSpPr>
          <p:nvPr/>
        </p:nvSpPr>
        <p:spPr bwMode="auto">
          <a:xfrm>
            <a:off x="5677468" y="2287221"/>
            <a:ext cx="2958531"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1" name="Textfeld 10"/>
          <p:cNvSpPr txBox="1"/>
          <p:nvPr/>
        </p:nvSpPr>
        <p:spPr>
          <a:xfrm>
            <a:off x="3224678" y="2933828"/>
            <a:ext cx="2157885" cy="307777"/>
          </a:xfrm>
          <a:prstGeom prst="rect">
            <a:avLst/>
          </a:prstGeom>
          <a:noFill/>
        </p:spPr>
        <p:txBody>
          <a:bodyPr wrap="square" lIns="36000" tIns="0" rIns="36000" bIns="0" rtlCol="0" anchor="ctr" anchorCtr="0">
            <a:spAutoFit/>
          </a:bodyPr>
          <a:lstStyle/>
          <a:p>
            <a:pPr algn="ctr"/>
            <a:r>
              <a:rPr lang="zh-CN" altLang="en-US" sz="2000" b="1" dirty="0">
                <a:solidFill>
                  <a:schemeClr val="bg2">
                    <a:lumMod val="75000"/>
                  </a:schemeClr>
                </a:solidFill>
                <a:latin typeface="+mn-lt"/>
                <a:ea typeface="黑体" panose="02010609060101010101" pitchFamily="49" charset="-122"/>
              </a:rPr>
              <a:t>流程风险管理</a:t>
            </a:r>
            <a:endParaRPr lang="en-US" sz="2000" b="1" dirty="0" smtClean="0">
              <a:solidFill>
                <a:schemeClr val="bg2">
                  <a:lumMod val="75000"/>
                </a:schemeClr>
              </a:solidFill>
              <a:latin typeface="+mn-lt"/>
              <a:ea typeface="黑体" panose="02010609060101010101" pitchFamily="49" charset="-122"/>
            </a:endParaRPr>
          </a:p>
        </p:txBody>
      </p:sp>
      <p:sp>
        <p:nvSpPr>
          <p:cNvPr id="15" name="Textfeld 14"/>
          <p:cNvSpPr txBox="1"/>
          <p:nvPr/>
        </p:nvSpPr>
        <p:spPr>
          <a:xfrm>
            <a:off x="5723143" y="2933828"/>
            <a:ext cx="2834004"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smtClean="0">
                <a:solidFill>
                  <a:schemeClr val="bg2">
                    <a:lumMod val="75000"/>
                  </a:schemeClr>
                </a:solidFill>
                <a:latin typeface="+mn-lt"/>
                <a:ea typeface="黑体" panose="02010609060101010101" pitchFamily="49" charset="-122"/>
              </a:rPr>
              <a:t>项</a:t>
            </a:r>
            <a:r>
              <a:rPr lang="zh-CN" altLang="en-US" sz="2000" dirty="0">
                <a:solidFill>
                  <a:schemeClr val="bg2">
                    <a:lumMod val="75000"/>
                  </a:schemeClr>
                </a:solidFill>
                <a:latin typeface="+mn-lt"/>
                <a:ea typeface="黑体" panose="02010609060101010101" pitchFamily="49" charset="-122"/>
              </a:rPr>
              <a:t>目透明</a:t>
            </a:r>
            <a:endParaRPr lang="en-US" sz="2000" dirty="0">
              <a:solidFill>
                <a:schemeClr val="bg2">
                  <a:lumMod val="75000"/>
                </a:schemeClr>
              </a:solidFill>
              <a:latin typeface="+mn-lt"/>
              <a:ea typeface="黑体" panose="02010609060101010101" pitchFamily="49" charset="-122"/>
            </a:endParaRPr>
          </a:p>
        </p:txBody>
      </p:sp>
      <p:sp>
        <p:nvSpPr>
          <p:cNvPr id="19" name="Textfeld 18"/>
          <p:cNvSpPr txBox="1"/>
          <p:nvPr/>
        </p:nvSpPr>
        <p:spPr>
          <a:xfrm>
            <a:off x="606149" y="4764332"/>
            <a:ext cx="2212055" cy="307777"/>
          </a:xfrm>
          <a:prstGeom prst="rect">
            <a:avLst/>
          </a:prstGeom>
          <a:noFill/>
        </p:spPr>
        <p:txBody>
          <a:bodyPr wrap="square" lIns="36000" tIns="0" rIns="36000" bIns="0" rtlCol="0" anchor="ctr" anchorCtr="0">
            <a:spAutoFit/>
          </a:bodyPr>
          <a:lstStyle>
            <a:defPPr>
              <a:defRPr lang="en-US"/>
            </a:defPPr>
            <a:lvl1pPr algn="ctr">
              <a:defRPr sz="2000" b="1">
                <a:solidFill>
                  <a:schemeClr val="accent5">
                    <a:lumMod val="40000"/>
                    <a:lumOff val="60000"/>
                  </a:schemeClr>
                </a:solidFill>
              </a:defRPr>
            </a:lvl1pPr>
          </a:lstStyle>
          <a:p>
            <a:r>
              <a:rPr lang="zh-CN" altLang="en-US" dirty="0">
                <a:latin typeface="+mn-lt"/>
                <a:ea typeface="黑体" panose="02010609060101010101" pitchFamily="49" charset="-122"/>
              </a:rPr>
              <a:t>实时流程透明</a:t>
            </a:r>
            <a:endParaRPr lang="en-US" dirty="0">
              <a:latin typeface="+mn-lt"/>
              <a:ea typeface="黑体" panose="02010609060101010101" pitchFamily="49" charset="-122"/>
            </a:endParaRPr>
          </a:p>
        </p:txBody>
      </p:sp>
      <p:sp>
        <p:nvSpPr>
          <p:cNvPr id="21" name="Textfeld 20"/>
          <p:cNvSpPr txBox="1"/>
          <p:nvPr/>
        </p:nvSpPr>
        <p:spPr>
          <a:xfrm>
            <a:off x="5760950" y="4719489"/>
            <a:ext cx="2796197"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bg2">
                    <a:lumMod val="75000"/>
                  </a:schemeClr>
                </a:solidFill>
                <a:latin typeface="+mn-lt"/>
                <a:ea typeface="黑体" panose="02010609060101010101" pitchFamily="49" charset="-122"/>
              </a:rPr>
              <a:t>业务与</a:t>
            </a:r>
            <a:r>
              <a:rPr lang="en-US" sz="2000" dirty="0">
                <a:solidFill>
                  <a:schemeClr val="bg2">
                    <a:lumMod val="75000"/>
                  </a:schemeClr>
                </a:solidFill>
                <a:latin typeface="+mn-lt"/>
                <a:ea typeface="黑体" panose="02010609060101010101" pitchFamily="49" charset="-122"/>
              </a:rPr>
              <a:t>IT</a:t>
            </a:r>
            <a:r>
              <a:rPr lang="zh-CN" altLang="en-US" sz="2000" dirty="0">
                <a:solidFill>
                  <a:schemeClr val="bg2">
                    <a:lumMod val="75000"/>
                  </a:schemeClr>
                </a:solidFill>
                <a:latin typeface="+mn-lt"/>
                <a:ea typeface="黑体" panose="02010609060101010101" pitchFamily="49" charset="-122"/>
              </a:rPr>
              <a:t>透明</a:t>
            </a:r>
            <a:endParaRPr lang="en-US" sz="2000" dirty="0">
              <a:solidFill>
                <a:schemeClr val="bg2">
                  <a:lumMod val="75000"/>
                </a:schemeClr>
              </a:solidFill>
              <a:latin typeface="+mn-lt"/>
              <a:ea typeface="黑体" panose="02010609060101010101" pitchFamily="49" charset="-122"/>
            </a:endParaRPr>
          </a:p>
        </p:txBody>
      </p:sp>
      <p:sp>
        <p:nvSpPr>
          <p:cNvPr id="23" name="Rechteck 22"/>
          <p:cNvSpPr/>
          <p:nvPr/>
        </p:nvSpPr>
        <p:spPr>
          <a:xfrm>
            <a:off x="3051192" y="4565601"/>
            <a:ext cx="2440555" cy="615553"/>
          </a:xfrm>
          <a:prstGeom prst="rect">
            <a:avLst/>
          </a:prstGeom>
          <a:noFill/>
        </p:spPr>
        <p:txBody>
          <a:bodyPr wrap="square" lIns="36000" tIns="0" rIns="36000" bIns="0" rtlCol="0" anchor="ctr" anchorCtr="0">
            <a:spAutoFit/>
          </a:bodyPr>
          <a:lstStyle/>
          <a:p>
            <a:pPr algn="ctr"/>
            <a:r>
              <a:rPr lang="zh-CN" altLang="en-US" sz="2000" b="1" dirty="0">
                <a:solidFill>
                  <a:schemeClr val="bg2">
                    <a:lumMod val="75000"/>
                  </a:schemeClr>
                </a:solidFill>
                <a:latin typeface="+mn-lt"/>
                <a:ea typeface="黑体" panose="02010609060101010101" pitchFamily="49" charset="-122"/>
              </a:rPr>
              <a:t>对任何人和任何地方透明</a:t>
            </a:r>
            <a:endParaRPr lang="en-US" sz="2000" b="1" dirty="0">
              <a:solidFill>
                <a:schemeClr val="bg2">
                  <a:lumMod val="75000"/>
                </a:schemeClr>
              </a:solidFill>
              <a:latin typeface="+mn-lt"/>
              <a:ea typeface="黑体" panose="02010609060101010101" pitchFamily="49" charset="-122"/>
            </a:endParaRPr>
          </a:p>
        </p:txBody>
      </p:sp>
      <p:sp>
        <p:nvSpPr>
          <p:cNvPr id="17" name="Freeform 8"/>
          <p:cNvSpPr>
            <a:spLocks/>
          </p:cNvSpPr>
          <p:nvPr/>
        </p:nvSpPr>
        <p:spPr bwMode="auto">
          <a:xfrm>
            <a:off x="507999" y="2295958"/>
            <a:ext cx="2412621"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a:extLst/>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20" name="Textfeld 19"/>
          <p:cNvSpPr txBox="1"/>
          <p:nvPr/>
        </p:nvSpPr>
        <p:spPr>
          <a:xfrm>
            <a:off x="606149" y="2933828"/>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bg2">
                    <a:lumMod val="75000"/>
                  </a:schemeClr>
                </a:solidFill>
                <a:latin typeface="+mn-lt"/>
                <a:ea typeface="黑体" panose="02010609060101010101" pitchFamily="49" charset="-122"/>
              </a:rPr>
              <a:t>流程透明</a:t>
            </a:r>
            <a:endParaRPr lang="en-US" sz="2000" dirty="0">
              <a:solidFill>
                <a:schemeClr val="bg2">
                  <a:lumMod val="75000"/>
                </a:schemeClr>
              </a:solidFill>
              <a:latin typeface="+mn-lt"/>
              <a:ea typeface="黑体" panose="02010609060101010101" pitchFamily="49" charset="-122"/>
            </a:endParaRPr>
          </a:p>
        </p:txBody>
      </p:sp>
    </p:spTree>
    <p:extLst>
      <p:ext uri="{BB962C8B-B14F-4D97-AF65-F5344CB8AC3E}">
        <p14:creationId xmlns:p14="http://schemas.microsoft.com/office/powerpoint/2010/main" val="184848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zh-CN" altLang="en-US" dirty="0" smtClean="0">
                <a:latin typeface="+mn-lt"/>
                <a:ea typeface="黑体" panose="02010609060101010101" pitchFamily="49" charset="-122"/>
              </a:rPr>
              <a:t>改善决策</a:t>
            </a:r>
            <a:endParaRPr lang="de-DE" dirty="0">
              <a:latin typeface="+mn-lt"/>
              <a:ea typeface="黑体" panose="02010609060101010101" pitchFamily="49" charset="-122"/>
            </a:endParaRPr>
          </a:p>
        </p:txBody>
      </p:sp>
      <p:sp>
        <p:nvSpPr>
          <p:cNvPr id="4" name="Inhaltsplatzhalter 3"/>
          <p:cNvSpPr>
            <a:spLocks noGrp="1"/>
          </p:cNvSpPr>
          <p:nvPr>
            <p:ph sz="quarter" idx="11"/>
          </p:nvPr>
        </p:nvSpPr>
        <p:spPr/>
        <p:txBody>
          <a:bodyPr/>
          <a:lstStyle/>
          <a:p>
            <a:pPr lvl="0"/>
            <a:r>
              <a:rPr lang="zh-CN" altLang="en-US" dirty="0" smtClean="0">
                <a:ea typeface="黑体" panose="02010609060101010101" pitchFamily="49" charset="-122"/>
              </a:rPr>
              <a:t>能更好的了解当前情况</a:t>
            </a:r>
            <a:endParaRPr lang="en-US" dirty="0">
              <a:ea typeface="黑体" panose="02010609060101010101" pitchFamily="49" charset="-122"/>
            </a:endParaRPr>
          </a:p>
          <a:p>
            <a:pPr lvl="0"/>
            <a:r>
              <a:rPr lang="zh-CN" altLang="en-US" dirty="0" smtClean="0">
                <a:ea typeface="黑体" panose="02010609060101010101" pitchFamily="49" charset="-122"/>
              </a:rPr>
              <a:t>衡量企业成功</a:t>
            </a:r>
            <a:endParaRPr lang="en-US" dirty="0">
              <a:ea typeface="黑体" panose="02010609060101010101" pitchFamily="49" charset="-122"/>
            </a:endParaRPr>
          </a:p>
          <a:p>
            <a:pPr lvl="0"/>
            <a:r>
              <a:rPr lang="zh-CN" altLang="en-US" dirty="0" smtClean="0">
                <a:ea typeface="黑体" panose="02010609060101010101" pitchFamily="49" charset="-122"/>
              </a:rPr>
              <a:t>立刻生效</a:t>
            </a:r>
            <a:endParaRPr lang="en-US" dirty="0">
              <a:ea typeface="黑体" panose="02010609060101010101" pitchFamily="49" charset="-122"/>
            </a:endParaRPr>
          </a:p>
          <a:p>
            <a:pPr lvl="0"/>
            <a:r>
              <a:rPr lang="zh-CN" altLang="en-US" dirty="0" smtClean="0">
                <a:ea typeface="黑体" panose="02010609060101010101" pitchFamily="49" charset="-122"/>
              </a:rPr>
              <a:t>实现持续预测</a:t>
            </a:r>
            <a:endParaRPr lang="en-US" dirty="0">
              <a:ea typeface="黑体" panose="02010609060101010101" pitchFamily="49" charset="-122"/>
            </a:endParaRPr>
          </a:p>
          <a:p>
            <a:pPr lvl="0"/>
            <a:r>
              <a:rPr lang="zh-CN" altLang="en-US" dirty="0" smtClean="0">
                <a:ea typeface="黑体" panose="02010609060101010101" pitchFamily="49" charset="-122"/>
              </a:rPr>
              <a:t>发现异常行为</a:t>
            </a:r>
            <a:endParaRPr lang="en-US" dirty="0">
              <a:ea typeface="黑体" panose="02010609060101010101" pitchFamily="49" charset="-122"/>
            </a:endParaRPr>
          </a:p>
        </p:txBody>
      </p:sp>
      <p:pic>
        <p:nvPicPr>
          <p:cNvPr id="23" name="Picture 1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370172" y="1577340"/>
            <a:ext cx="1459503" cy="14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Content Placeholder 2"/>
          <p:cNvSpPr txBox="1">
            <a:spLocks/>
          </p:cNvSpPr>
          <p:nvPr/>
        </p:nvSpPr>
        <p:spPr>
          <a:xfrm>
            <a:off x="314325" y="4591048"/>
            <a:ext cx="2772000" cy="1872000"/>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wrap="square" lIns="0" tIns="864000" rIns="0" bIns="36000"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sz="1700" dirty="0" smtClean="0">
                <a:solidFill>
                  <a:schemeClr val="bg1"/>
                </a:solidFill>
                <a:ea typeface="黑体" panose="02010609060101010101" pitchFamily="49" charset="-122"/>
              </a:rPr>
              <a:t>将错误率降低到</a:t>
            </a:r>
            <a:r>
              <a:rPr lang="en-US" altLang="zh-CN" sz="1700" dirty="0" smtClean="0">
                <a:solidFill>
                  <a:schemeClr val="bg1"/>
                </a:solidFill>
                <a:ea typeface="黑体" panose="02010609060101010101" pitchFamily="49" charset="-122"/>
              </a:rPr>
              <a:t>1%</a:t>
            </a:r>
            <a:endParaRPr lang="en-US" sz="1700" dirty="0">
              <a:solidFill>
                <a:schemeClr val="bg1"/>
              </a:solidFill>
              <a:ea typeface="黑体" panose="02010609060101010101" pitchFamily="49" charset="-122"/>
            </a:endParaRPr>
          </a:p>
        </p:txBody>
      </p:sp>
      <p:sp>
        <p:nvSpPr>
          <p:cNvPr id="26" name="Content Placeholder 2"/>
          <p:cNvSpPr txBox="1">
            <a:spLocks/>
          </p:cNvSpPr>
          <p:nvPr/>
        </p:nvSpPr>
        <p:spPr>
          <a:xfrm>
            <a:off x="3199358" y="4591048"/>
            <a:ext cx="2772000" cy="1872000"/>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lIns="36000" tIns="864000" rIns="36000" bIns="36000"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sz="1800" dirty="0" smtClean="0">
                <a:solidFill>
                  <a:schemeClr val="bg1"/>
                </a:solidFill>
                <a:ea typeface="黑体" panose="02010609060101010101" pitchFamily="49" charset="-122"/>
              </a:rPr>
              <a:t>通过历史和实时的流程数据来智能分析与预测</a:t>
            </a:r>
            <a:endParaRPr lang="en-US" sz="1800" dirty="0">
              <a:solidFill>
                <a:schemeClr val="bg1"/>
              </a:solidFill>
              <a:ea typeface="黑体" panose="02010609060101010101" pitchFamily="49" charset="-122"/>
            </a:endParaRPr>
          </a:p>
        </p:txBody>
      </p:sp>
      <p:sp>
        <p:nvSpPr>
          <p:cNvPr id="27" name="Content Placeholder 2"/>
          <p:cNvSpPr txBox="1">
            <a:spLocks/>
          </p:cNvSpPr>
          <p:nvPr/>
        </p:nvSpPr>
        <p:spPr>
          <a:xfrm>
            <a:off x="6084391" y="4591048"/>
            <a:ext cx="2772000" cy="1872000"/>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lIns="36000" tIns="864000" rIns="36000" bIns="36000"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sz="1800" dirty="0" smtClean="0">
                <a:solidFill>
                  <a:schemeClr val="bg1"/>
                </a:solidFill>
                <a:ea typeface="黑体" panose="02010609060101010101" pitchFamily="49" charset="-122"/>
              </a:rPr>
              <a:t>主动告警可以第一时间处理问题</a:t>
            </a:r>
            <a:endParaRPr lang="en-US" sz="1800" dirty="0">
              <a:solidFill>
                <a:schemeClr val="bg1"/>
              </a:solidFill>
              <a:ea typeface="黑体" panose="02010609060101010101" pitchFamily="49" charset="-122"/>
            </a:endParaRPr>
          </a:p>
        </p:txBody>
      </p:sp>
      <p:sp>
        <p:nvSpPr>
          <p:cNvPr id="28" name="Diagonal liegende Ecken des Rechtecks abrunden 27"/>
          <p:cNvSpPr/>
          <p:nvPr/>
        </p:nvSpPr>
        <p:spPr>
          <a:xfrm>
            <a:off x="350325" y="4619625"/>
            <a:ext cx="2700000" cy="828000"/>
          </a:xfrm>
          <a:prstGeom prst="round2DiagRect">
            <a:avLst>
              <a:gd name="adj1" fmla="val 32772"/>
              <a:gd name="adj2" fmla="val 0"/>
            </a:avLst>
          </a:prstGeom>
          <a:solidFill>
            <a:schemeClr val="bg1">
              <a:lumMod val="95000"/>
            </a:schemeClr>
          </a:solidFill>
          <a:ln>
            <a:noFill/>
          </a:ln>
          <a:effectLst>
            <a:innerShdw blurRad="12700" dist="12700" dir="13500000">
              <a:prstClr val="black">
                <a:alpha val="50000"/>
              </a:prstClr>
            </a:innerShdw>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000">
              <a:ea typeface="黑体" panose="02010609060101010101" pitchFamily="49" charset="-122"/>
            </a:endParaRPr>
          </a:p>
        </p:txBody>
      </p:sp>
      <p:sp>
        <p:nvSpPr>
          <p:cNvPr id="29" name="Diagonal liegende Ecken des Rechtecks abrunden 28"/>
          <p:cNvSpPr/>
          <p:nvPr/>
        </p:nvSpPr>
        <p:spPr>
          <a:xfrm>
            <a:off x="3235358" y="4619625"/>
            <a:ext cx="2700000" cy="828000"/>
          </a:xfrm>
          <a:prstGeom prst="round2DiagRect">
            <a:avLst>
              <a:gd name="adj1" fmla="val 32772"/>
              <a:gd name="adj2" fmla="val 0"/>
            </a:avLst>
          </a:prstGeom>
          <a:solidFill>
            <a:schemeClr val="bg1">
              <a:lumMod val="95000"/>
            </a:schemeClr>
          </a:solidFill>
          <a:ln>
            <a:noFill/>
          </a:ln>
          <a:effectLst>
            <a:innerShdw blurRad="12700" dist="12700" dir="13500000">
              <a:prstClr val="black">
                <a:alpha val="50000"/>
              </a:prstClr>
            </a:innerShdw>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000">
              <a:ea typeface="黑体" panose="02010609060101010101" pitchFamily="49" charset="-122"/>
            </a:endParaRPr>
          </a:p>
        </p:txBody>
      </p:sp>
      <p:sp>
        <p:nvSpPr>
          <p:cNvPr id="30" name="Diagonal liegende Ecken des Rechtecks abrunden 29"/>
          <p:cNvSpPr/>
          <p:nvPr/>
        </p:nvSpPr>
        <p:spPr>
          <a:xfrm>
            <a:off x="6120391" y="4619625"/>
            <a:ext cx="2700000" cy="828000"/>
          </a:xfrm>
          <a:prstGeom prst="round2DiagRect">
            <a:avLst>
              <a:gd name="adj1" fmla="val 32772"/>
              <a:gd name="adj2" fmla="val 0"/>
            </a:avLst>
          </a:prstGeom>
          <a:solidFill>
            <a:schemeClr val="bg1">
              <a:lumMod val="95000"/>
            </a:schemeClr>
          </a:solidFill>
          <a:ln>
            <a:noFill/>
          </a:ln>
          <a:effectLst>
            <a:innerShdw blurRad="12700" dist="12700" dir="13500000">
              <a:prstClr val="black">
                <a:alpha val="50000"/>
              </a:prstClr>
            </a:innerShdw>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000">
              <a:ea typeface="黑体" panose="02010609060101010101" pitchFamily="49" charset="-122"/>
            </a:endParaRPr>
          </a:p>
        </p:txBody>
      </p:sp>
      <p:pic>
        <p:nvPicPr>
          <p:cNvPr id="1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967" y="4848225"/>
            <a:ext cx="2160000" cy="426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43338" y="4791999"/>
            <a:ext cx="1309688"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81514" y="4694851"/>
            <a:ext cx="195103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95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quarter" idx="11"/>
          </p:nvPr>
        </p:nvSpPr>
        <p:spPr/>
        <p:txBody>
          <a:bodyPr/>
          <a:lstStyle/>
          <a:p>
            <a:r>
              <a:rPr lang="zh-CN" altLang="en-US" dirty="0" smtClean="0">
                <a:ea typeface="黑体" panose="02010609060101010101" pitchFamily="49" charset="-122"/>
              </a:rPr>
              <a:t>更好的了解实时</a:t>
            </a:r>
            <a:r>
              <a:rPr lang="en-US" altLang="zh-CN" dirty="0" smtClean="0">
                <a:ea typeface="黑体" panose="02010609060101010101" pitchFamily="49" charset="-122"/>
              </a:rPr>
              <a:t>KPI</a:t>
            </a:r>
            <a:r>
              <a:rPr lang="zh-CN" altLang="en-US" dirty="0" smtClean="0">
                <a:ea typeface="黑体" panose="02010609060101010101" pitchFamily="49" charset="-122"/>
              </a:rPr>
              <a:t>驾驶舱</a:t>
            </a:r>
            <a:endParaRPr lang="en-US" dirty="0">
              <a:ea typeface="黑体" panose="02010609060101010101" pitchFamily="49" charset="-122"/>
            </a:endParaRPr>
          </a:p>
          <a:p>
            <a:r>
              <a:rPr lang="zh-CN" altLang="en-US" dirty="0" smtClean="0">
                <a:ea typeface="黑体" panose="02010609060101010101" pitchFamily="49" charset="-122"/>
              </a:rPr>
              <a:t>了解流程模式</a:t>
            </a:r>
            <a:endParaRPr lang="en-US" dirty="0">
              <a:ea typeface="黑体" panose="02010609060101010101" pitchFamily="49" charset="-122"/>
            </a:endParaRPr>
          </a:p>
          <a:p>
            <a:r>
              <a:rPr lang="zh-CN" altLang="en-US" dirty="0" smtClean="0">
                <a:ea typeface="黑体" panose="02010609060101010101" pitchFamily="49" charset="-122"/>
              </a:rPr>
              <a:t>发现缺陷</a:t>
            </a:r>
            <a:endParaRPr lang="en-US" dirty="0">
              <a:ea typeface="黑体" panose="02010609060101010101" pitchFamily="49" charset="-122"/>
            </a:endParaRPr>
          </a:p>
          <a:p>
            <a:r>
              <a:rPr lang="zh-CN" altLang="en-US" dirty="0" smtClean="0">
                <a:ea typeface="黑体" panose="02010609060101010101" pitchFamily="49" charset="-122"/>
              </a:rPr>
              <a:t>监控运行时流程</a:t>
            </a:r>
            <a:endParaRPr lang="en-US" dirty="0">
              <a:ea typeface="黑体" panose="02010609060101010101" pitchFamily="49" charset="-122"/>
            </a:endParaRPr>
          </a:p>
        </p:txBody>
      </p:sp>
      <p:sp>
        <p:nvSpPr>
          <p:cNvPr id="5" name="Content Placeholder 2"/>
          <p:cNvSpPr txBox="1">
            <a:spLocks/>
          </p:cNvSpPr>
          <p:nvPr/>
        </p:nvSpPr>
        <p:spPr>
          <a:xfrm>
            <a:off x="314325" y="4591048"/>
            <a:ext cx="2772000" cy="1872000"/>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lIns="36000" tIns="864000" rIns="36000" bIns="36000"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sz="1800" dirty="0" smtClean="0">
                <a:solidFill>
                  <a:schemeClr val="bg1"/>
                </a:solidFill>
                <a:ea typeface="黑体" panose="02010609060101010101" pitchFamily="49" charset="-122"/>
              </a:rPr>
              <a:t>减少吞吐次数，提高</a:t>
            </a:r>
            <a:r>
              <a:rPr lang="en-US" altLang="zh-CN" sz="1800" dirty="0" smtClean="0">
                <a:solidFill>
                  <a:schemeClr val="bg1"/>
                </a:solidFill>
                <a:ea typeface="黑体" panose="02010609060101010101" pitchFamily="49" charset="-122"/>
              </a:rPr>
              <a:t>ROI</a:t>
            </a:r>
            <a:endParaRPr lang="en-US" sz="1800" dirty="0">
              <a:solidFill>
                <a:schemeClr val="bg1"/>
              </a:solidFill>
              <a:ea typeface="黑体" panose="02010609060101010101" pitchFamily="49" charset="-122"/>
            </a:endParaRPr>
          </a:p>
        </p:txBody>
      </p:sp>
      <p:sp>
        <p:nvSpPr>
          <p:cNvPr id="2" name="Titel 1"/>
          <p:cNvSpPr>
            <a:spLocks noGrp="1"/>
          </p:cNvSpPr>
          <p:nvPr>
            <p:ph type="title"/>
          </p:nvPr>
        </p:nvSpPr>
        <p:spPr/>
        <p:txBody>
          <a:bodyPr/>
          <a:lstStyle/>
          <a:p>
            <a:r>
              <a:rPr lang="zh-CN" altLang="en-US" dirty="0" smtClean="0">
                <a:latin typeface="+mn-lt"/>
                <a:ea typeface="黑体" panose="02010609060101010101" pitchFamily="49" charset="-122"/>
              </a:rPr>
              <a:t>实时流程透明性</a:t>
            </a:r>
            <a:endParaRPr lang="en-US" dirty="0">
              <a:latin typeface="+mn-lt"/>
              <a:ea typeface="黑体" panose="02010609060101010101" pitchFamily="49" charset="-122"/>
            </a:endParaRPr>
          </a:p>
        </p:txBody>
      </p:sp>
      <p:sp>
        <p:nvSpPr>
          <p:cNvPr id="18" name="Content Placeholder 2"/>
          <p:cNvSpPr txBox="1">
            <a:spLocks/>
          </p:cNvSpPr>
          <p:nvPr/>
        </p:nvSpPr>
        <p:spPr>
          <a:xfrm>
            <a:off x="3199358" y="4591048"/>
            <a:ext cx="2772000" cy="1872000"/>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lIns="36000" tIns="864000" rIns="36000" bIns="36000"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sz="1800" dirty="0" smtClean="0">
                <a:solidFill>
                  <a:schemeClr val="bg1"/>
                </a:solidFill>
                <a:ea typeface="黑体" panose="02010609060101010101" pitchFamily="49" charset="-122"/>
              </a:rPr>
              <a:t>平均减少</a:t>
            </a:r>
            <a:r>
              <a:rPr lang="en-US" altLang="zh-CN" sz="1800" dirty="0" smtClean="0">
                <a:solidFill>
                  <a:schemeClr val="bg1"/>
                </a:solidFill>
                <a:ea typeface="黑体" panose="02010609060101010101" pitchFamily="49" charset="-122"/>
              </a:rPr>
              <a:t>20%</a:t>
            </a:r>
            <a:r>
              <a:rPr lang="zh-CN" altLang="en-US" sz="1800" dirty="0" smtClean="0">
                <a:solidFill>
                  <a:schemeClr val="bg1"/>
                </a:solidFill>
                <a:ea typeface="黑体" panose="02010609060101010101" pitchFamily="49" charset="-122"/>
              </a:rPr>
              <a:t>的流程时间</a:t>
            </a:r>
            <a:endParaRPr lang="en-US" sz="1800" dirty="0">
              <a:solidFill>
                <a:schemeClr val="bg1"/>
              </a:solidFill>
              <a:ea typeface="黑体" panose="02010609060101010101" pitchFamily="49" charset="-122"/>
            </a:endParaRPr>
          </a:p>
        </p:txBody>
      </p:sp>
      <p:sp>
        <p:nvSpPr>
          <p:cNvPr id="21" name="Content Placeholder 2"/>
          <p:cNvSpPr txBox="1">
            <a:spLocks/>
          </p:cNvSpPr>
          <p:nvPr/>
        </p:nvSpPr>
        <p:spPr>
          <a:xfrm>
            <a:off x="6084391" y="4591048"/>
            <a:ext cx="2772000" cy="1872000"/>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lIns="36000" tIns="864000" rIns="36000" bIns="36000"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sz="1800" dirty="0" smtClean="0">
                <a:solidFill>
                  <a:schemeClr val="bg1"/>
                </a:solidFill>
                <a:ea typeface="黑体" panose="02010609060101010101" pitchFamily="49" charset="-122"/>
              </a:rPr>
              <a:t>将问题发现和解决的时间减少</a:t>
            </a:r>
            <a:r>
              <a:rPr lang="en-US" sz="1800" dirty="0" smtClean="0">
                <a:solidFill>
                  <a:schemeClr val="bg1"/>
                </a:solidFill>
                <a:ea typeface="黑体" panose="02010609060101010101" pitchFamily="49" charset="-122"/>
              </a:rPr>
              <a:t>85%</a:t>
            </a:r>
            <a:endParaRPr lang="en-US" sz="1800" dirty="0">
              <a:solidFill>
                <a:schemeClr val="bg1"/>
              </a:solidFill>
              <a:ea typeface="黑体" panose="02010609060101010101" pitchFamily="49" charset="-122"/>
            </a:endParaRPr>
          </a:p>
        </p:txBody>
      </p:sp>
      <p:sp>
        <p:nvSpPr>
          <p:cNvPr id="3" name="Diagonal liegende Ecken des Rechtecks abrunden 2"/>
          <p:cNvSpPr/>
          <p:nvPr/>
        </p:nvSpPr>
        <p:spPr>
          <a:xfrm>
            <a:off x="350325" y="4619625"/>
            <a:ext cx="2700000" cy="828000"/>
          </a:xfrm>
          <a:prstGeom prst="round2DiagRect">
            <a:avLst>
              <a:gd name="adj1" fmla="val 32772"/>
              <a:gd name="adj2" fmla="val 0"/>
            </a:avLst>
          </a:prstGeom>
          <a:solidFill>
            <a:schemeClr val="bg1">
              <a:lumMod val="95000"/>
            </a:schemeClr>
          </a:solidFill>
          <a:ln>
            <a:noFill/>
          </a:ln>
          <a:effectLst>
            <a:innerShdw blurRad="12700" dist="12700" dir="13500000">
              <a:prstClr val="black">
                <a:alpha val="50000"/>
              </a:prstClr>
            </a:innerShdw>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ea typeface="黑体" panose="02010609060101010101" pitchFamily="49" charset="-122"/>
            </a:endParaRPr>
          </a:p>
        </p:txBody>
      </p:sp>
      <p:sp>
        <p:nvSpPr>
          <p:cNvPr id="24" name="Diagonal liegende Ecken des Rechtecks abrunden 23"/>
          <p:cNvSpPr/>
          <p:nvPr/>
        </p:nvSpPr>
        <p:spPr>
          <a:xfrm>
            <a:off x="3235358" y="4619625"/>
            <a:ext cx="2700000" cy="828000"/>
          </a:xfrm>
          <a:prstGeom prst="round2DiagRect">
            <a:avLst>
              <a:gd name="adj1" fmla="val 32772"/>
              <a:gd name="adj2" fmla="val 0"/>
            </a:avLst>
          </a:prstGeom>
          <a:solidFill>
            <a:schemeClr val="bg1">
              <a:lumMod val="95000"/>
            </a:schemeClr>
          </a:solidFill>
          <a:ln>
            <a:noFill/>
          </a:ln>
          <a:effectLst>
            <a:innerShdw blurRad="12700" dist="12700" dir="13500000">
              <a:prstClr val="black">
                <a:alpha val="50000"/>
              </a:prstClr>
            </a:innerShdw>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ea typeface="黑体" panose="02010609060101010101" pitchFamily="49" charset="-122"/>
            </a:endParaRPr>
          </a:p>
        </p:txBody>
      </p:sp>
      <p:sp>
        <p:nvSpPr>
          <p:cNvPr id="25" name="Diagonal liegende Ecken des Rechtecks abrunden 24"/>
          <p:cNvSpPr/>
          <p:nvPr/>
        </p:nvSpPr>
        <p:spPr>
          <a:xfrm>
            <a:off x="6120391" y="4619625"/>
            <a:ext cx="2700000" cy="828000"/>
          </a:xfrm>
          <a:prstGeom prst="round2DiagRect">
            <a:avLst>
              <a:gd name="adj1" fmla="val 32772"/>
              <a:gd name="adj2" fmla="val 0"/>
            </a:avLst>
          </a:prstGeom>
          <a:solidFill>
            <a:schemeClr val="bg1">
              <a:lumMod val="95000"/>
            </a:schemeClr>
          </a:solidFill>
          <a:ln>
            <a:noFill/>
          </a:ln>
          <a:effectLst>
            <a:innerShdw blurRad="12700" dist="12700" dir="13500000">
              <a:prstClr val="black">
                <a:alpha val="50000"/>
              </a:prstClr>
            </a:innerShdw>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ea typeface="黑体" panose="02010609060101010101" pitchFamily="49" charset="-122"/>
            </a:endParaRPr>
          </a:p>
        </p:txBody>
      </p:sp>
      <p:pic>
        <p:nvPicPr>
          <p:cNvPr id="1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7033" y="4795072"/>
            <a:ext cx="2160000" cy="417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2000" y="4643582"/>
            <a:ext cx="80000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1967" y="4643582"/>
            <a:ext cx="99000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6" descr="D:\Photoshop\Pictogramme\light_bulb_lamp_offlamp.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55893" y="1682685"/>
            <a:ext cx="1134498" cy="11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2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zh-CN" altLang="en-US" dirty="0" smtClean="0">
                <a:latin typeface="+mn-lt"/>
                <a:ea typeface="黑体" panose="02010609060101010101" pitchFamily="49" charset="-122"/>
              </a:rPr>
              <a:t>流程发现与流程挖掘</a:t>
            </a:r>
            <a:endParaRPr lang="en-US" dirty="0">
              <a:latin typeface="+mn-lt"/>
              <a:ea typeface="黑体" panose="02010609060101010101" pitchFamily="49" charset="-122"/>
            </a:endParaRPr>
          </a:p>
        </p:txBody>
      </p:sp>
      <p:sp>
        <p:nvSpPr>
          <p:cNvPr id="3" name="Inhaltsplatzhalter 2"/>
          <p:cNvSpPr>
            <a:spLocks noGrp="1"/>
          </p:cNvSpPr>
          <p:nvPr>
            <p:ph sz="quarter" idx="11"/>
          </p:nvPr>
        </p:nvSpPr>
        <p:spPr>
          <a:xfrm>
            <a:off x="500064" y="1577340"/>
            <a:ext cx="4424362" cy="4479925"/>
          </a:xfrm>
        </p:spPr>
        <p:txBody>
          <a:bodyPr/>
          <a:lstStyle/>
          <a:p>
            <a:r>
              <a:rPr lang="zh-CN" altLang="en-US" dirty="0" smtClean="0">
                <a:ea typeface="黑体" panose="02010609060101010101" pitchFamily="49" charset="-122"/>
              </a:rPr>
              <a:t>自动发现运营的业务流程</a:t>
            </a:r>
            <a:endParaRPr lang="en-US" dirty="0">
              <a:ea typeface="黑体" panose="02010609060101010101" pitchFamily="49" charset="-122"/>
            </a:endParaRPr>
          </a:p>
          <a:p>
            <a:r>
              <a:rPr lang="zh-CN" altLang="en-US" dirty="0" smtClean="0">
                <a:ea typeface="黑体" panose="02010609060101010101" pitchFamily="49" charset="-122"/>
              </a:rPr>
              <a:t>识别瓶颈，关键路径，出现比率，异常情况等</a:t>
            </a:r>
            <a:endParaRPr lang="de-DE" dirty="0">
              <a:ea typeface="黑体" panose="02010609060101010101" pitchFamily="49" charset="-122"/>
            </a:endParaRPr>
          </a:p>
          <a:p>
            <a:r>
              <a:rPr lang="zh-CN" altLang="en-US" dirty="0" smtClean="0">
                <a:ea typeface="黑体" panose="02010609060101010101" pitchFamily="49" charset="-122"/>
              </a:rPr>
              <a:t>分析流程的历史</a:t>
            </a:r>
            <a:r>
              <a:rPr lang="en-US" altLang="zh-CN" dirty="0" smtClean="0">
                <a:ea typeface="黑体" panose="02010609060101010101" pitchFamily="49" charset="-122"/>
              </a:rPr>
              <a:t>KPI</a:t>
            </a:r>
            <a:r>
              <a:rPr lang="zh-CN" altLang="en-US" dirty="0" smtClean="0">
                <a:ea typeface="黑体" panose="02010609060101010101" pitchFamily="49" charset="-122"/>
              </a:rPr>
              <a:t>及维度</a:t>
            </a:r>
            <a:endParaRPr lang="en-US" dirty="0" smtClean="0">
              <a:ea typeface="黑体" panose="02010609060101010101" pitchFamily="49" charset="-122"/>
            </a:endParaRPr>
          </a:p>
          <a:p>
            <a:r>
              <a:rPr lang="zh-CN" altLang="en-US" dirty="0" smtClean="0">
                <a:ea typeface="黑体" panose="02010609060101010101" pitchFamily="49" charset="-122"/>
              </a:rPr>
              <a:t>支持定义管理视图和报表</a:t>
            </a:r>
            <a:endParaRPr lang="en-US" dirty="0">
              <a:ea typeface="黑体" panose="02010609060101010101" pitchFamily="49" charset="-122"/>
            </a:endParaRPr>
          </a:p>
        </p:txBody>
      </p:sp>
      <p:sp>
        <p:nvSpPr>
          <p:cNvPr id="10" name="Content Placeholder 2"/>
          <p:cNvSpPr txBox="1">
            <a:spLocks/>
          </p:cNvSpPr>
          <p:nvPr/>
        </p:nvSpPr>
        <p:spPr>
          <a:xfrm>
            <a:off x="314325" y="5248275"/>
            <a:ext cx="2772000" cy="1214773"/>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wrap="square" lIns="36000" tIns="36000" rIns="36000" bIns="36000" anchor="ctr"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dirty="0" smtClean="0">
                <a:solidFill>
                  <a:schemeClr val="bg1"/>
                </a:solidFill>
                <a:ea typeface="黑体" panose="02010609060101010101" pitchFamily="49" charset="-122"/>
              </a:rPr>
              <a:t>改善流程定义的透明度</a:t>
            </a:r>
            <a:endParaRPr lang="en-US" dirty="0">
              <a:solidFill>
                <a:schemeClr val="bg1"/>
              </a:solidFill>
              <a:ea typeface="黑体" panose="02010609060101010101" pitchFamily="49" charset="-122"/>
            </a:endParaRPr>
          </a:p>
        </p:txBody>
      </p:sp>
      <p:sp>
        <p:nvSpPr>
          <p:cNvPr id="11" name="Content Placeholder 2"/>
          <p:cNvSpPr txBox="1">
            <a:spLocks/>
          </p:cNvSpPr>
          <p:nvPr/>
        </p:nvSpPr>
        <p:spPr>
          <a:xfrm>
            <a:off x="3186000" y="5248275"/>
            <a:ext cx="2772000" cy="1214773"/>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wrap="square" lIns="36000" tIns="36000" rIns="36000" bIns="36000" anchor="ctr"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dirty="0" smtClean="0">
                <a:solidFill>
                  <a:schemeClr val="bg1"/>
                </a:solidFill>
                <a:ea typeface="黑体" panose="02010609060101010101" pitchFamily="49" charset="-122"/>
              </a:rPr>
              <a:t>同时对多种分析结果可视化</a:t>
            </a:r>
            <a:endParaRPr lang="en-US" dirty="0">
              <a:solidFill>
                <a:schemeClr val="bg1"/>
              </a:solidFill>
              <a:ea typeface="黑体" panose="02010609060101010101" pitchFamily="49" charset="-122"/>
            </a:endParaRPr>
          </a:p>
        </p:txBody>
      </p:sp>
      <p:sp>
        <p:nvSpPr>
          <p:cNvPr id="12" name="Content Placeholder 2"/>
          <p:cNvSpPr txBox="1">
            <a:spLocks/>
          </p:cNvSpPr>
          <p:nvPr/>
        </p:nvSpPr>
        <p:spPr>
          <a:xfrm>
            <a:off x="6057675" y="5248275"/>
            <a:ext cx="2772000" cy="1214773"/>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wrap="square" lIns="36000" tIns="36000" rIns="36000" bIns="36000" anchor="ctr"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dirty="0" smtClean="0">
                <a:solidFill>
                  <a:schemeClr val="bg1"/>
                </a:solidFill>
                <a:ea typeface="黑体" panose="02010609060101010101" pitchFamily="49" charset="-122"/>
              </a:rPr>
              <a:t>通过内存内技术提高性能</a:t>
            </a:r>
            <a:endParaRPr lang="en-US" dirty="0">
              <a:solidFill>
                <a:schemeClr val="bg1"/>
              </a:solidFill>
              <a:ea typeface="黑体" panose="02010609060101010101" pitchFamily="49" charset="-122"/>
            </a:endParaRPr>
          </a:p>
        </p:txBody>
      </p:sp>
      <p:pic>
        <p:nvPicPr>
          <p:cNvPr id="9" name="Picture 2" descr="D:\Photoshop\Powerpoint\monitor-sag_4x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6005" y="1847850"/>
            <a:ext cx="3716967" cy="32684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p:cNvPicPr>
            <a:picLocks noChangeAspect="1" noChangeArrowheads="1"/>
          </p:cNvPicPr>
          <p:nvPr/>
        </p:nvPicPr>
        <p:blipFill>
          <a:blip r:embed="rId4" cstate="print"/>
          <a:srcRect/>
          <a:stretch>
            <a:fillRect/>
          </a:stretch>
        </p:blipFill>
        <p:spPr bwMode="auto">
          <a:xfrm>
            <a:off x="5368546" y="2032163"/>
            <a:ext cx="3379918" cy="2120875"/>
          </a:xfrm>
          <a:prstGeom prst="rect">
            <a:avLst/>
          </a:prstGeom>
          <a:noFill/>
          <a:ln w="6350">
            <a:solidFill>
              <a:srgbClr val="323232"/>
            </a:solidFill>
          </a:ln>
          <a:effectLst>
            <a:innerShdw blurRad="12700" dist="12700" dir="13500000">
              <a:prstClr val="black">
                <a:alpha val="50000"/>
              </a:prstClr>
            </a:innerShdw>
          </a:effectLst>
        </p:spPr>
      </p:pic>
    </p:spTree>
    <p:extLst>
      <p:ext uri="{BB962C8B-B14F-4D97-AF65-F5344CB8AC3E}">
        <p14:creationId xmlns:p14="http://schemas.microsoft.com/office/powerpoint/2010/main" val="195916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Photoshop\Powerpoint\monitor-sag_4x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9674" y="1549190"/>
            <a:ext cx="3888000" cy="341887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zh-CN" altLang="en-US" dirty="0" smtClean="0">
                <a:latin typeface="+mn-lt"/>
                <a:ea typeface="黑体" panose="02010609060101010101" pitchFamily="49" charset="-122"/>
              </a:rPr>
              <a:t>复杂事件处理</a:t>
            </a:r>
            <a:endParaRPr lang="en-US" dirty="0">
              <a:latin typeface="+mn-lt"/>
              <a:ea typeface="黑体" panose="02010609060101010101" pitchFamily="49" charset="-122"/>
            </a:endParaRPr>
          </a:p>
        </p:txBody>
      </p:sp>
      <p:sp>
        <p:nvSpPr>
          <p:cNvPr id="3" name="Inhaltsplatzhalter 2"/>
          <p:cNvSpPr>
            <a:spLocks noGrp="1"/>
          </p:cNvSpPr>
          <p:nvPr>
            <p:ph sz="quarter" idx="11"/>
          </p:nvPr>
        </p:nvSpPr>
        <p:spPr>
          <a:xfrm>
            <a:off x="500063" y="1577340"/>
            <a:ext cx="4452937" cy="4479925"/>
          </a:xfrm>
        </p:spPr>
        <p:txBody>
          <a:bodyPr/>
          <a:lstStyle/>
          <a:p>
            <a:r>
              <a:rPr lang="zh-CN" altLang="en-US" dirty="0" smtClean="0">
                <a:ea typeface="黑体" panose="02010609060101010101" pitchFamily="49" charset="-122"/>
              </a:rPr>
              <a:t>持续高吞吐量的事件处理</a:t>
            </a:r>
            <a:endParaRPr lang="en-US" dirty="0">
              <a:ea typeface="黑体" panose="02010609060101010101" pitchFamily="49" charset="-122"/>
            </a:endParaRPr>
          </a:p>
          <a:p>
            <a:r>
              <a:rPr lang="zh-CN" altLang="en-US" dirty="0" smtClean="0">
                <a:ea typeface="黑体" panose="02010609060101010101" pitchFamily="49" charset="-122"/>
              </a:rPr>
              <a:t>通过筛选成千上万的实时事件来发现</a:t>
            </a:r>
            <a:endParaRPr lang="en-US" dirty="0">
              <a:ea typeface="黑体" panose="02010609060101010101" pitchFamily="49" charset="-122"/>
            </a:endParaRPr>
          </a:p>
          <a:p>
            <a:pPr lvl="1"/>
            <a:r>
              <a:rPr lang="zh-CN" altLang="en-US" dirty="0" smtClean="0">
                <a:ea typeface="黑体" panose="02010609060101010101" pitchFamily="49" charset="-122"/>
              </a:rPr>
              <a:t>在事件流中的特定模式</a:t>
            </a:r>
            <a:endParaRPr lang="en-US" dirty="0">
              <a:ea typeface="黑体" panose="02010609060101010101" pitchFamily="49" charset="-122"/>
            </a:endParaRPr>
          </a:p>
          <a:p>
            <a:pPr lvl="1"/>
            <a:r>
              <a:rPr lang="zh-CN" altLang="en-US" dirty="0" smtClean="0">
                <a:ea typeface="黑体" panose="02010609060101010101" pitchFamily="49" charset="-122"/>
              </a:rPr>
              <a:t>在不同事件流中的特定模式</a:t>
            </a:r>
            <a:endParaRPr lang="en-US" dirty="0">
              <a:ea typeface="黑体" panose="02010609060101010101" pitchFamily="49" charset="-122"/>
            </a:endParaRPr>
          </a:p>
          <a:p>
            <a:pPr lvl="1"/>
            <a:r>
              <a:rPr lang="zh-CN" altLang="en-US" dirty="0" smtClean="0">
                <a:ea typeface="黑体" panose="02010609060101010101" pitchFamily="49" charset="-122"/>
              </a:rPr>
              <a:t>缺少的事件</a:t>
            </a:r>
            <a:endParaRPr lang="en-US" dirty="0">
              <a:ea typeface="黑体" panose="02010609060101010101" pitchFamily="49" charset="-122"/>
            </a:endParaRPr>
          </a:p>
          <a:p>
            <a:r>
              <a:rPr lang="en-US" altLang="zh-CN" dirty="0" smtClean="0">
                <a:ea typeface="黑体" panose="02010609060101010101" pitchFamily="49" charset="-122"/>
              </a:rPr>
              <a:t>SQL</a:t>
            </a:r>
            <a:r>
              <a:rPr lang="zh-CN" altLang="en-US" dirty="0" smtClean="0">
                <a:ea typeface="黑体" panose="02010609060101010101" pitchFamily="49" charset="-122"/>
              </a:rPr>
              <a:t>程序语言很容易理解</a:t>
            </a:r>
            <a:endParaRPr lang="de-DE" dirty="0">
              <a:ea typeface="黑体" panose="02010609060101010101" pitchFamily="49" charset="-122"/>
            </a:endParaRPr>
          </a:p>
        </p:txBody>
      </p:sp>
      <p:sp>
        <p:nvSpPr>
          <p:cNvPr id="16" name="Content Placeholder 2"/>
          <p:cNvSpPr txBox="1">
            <a:spLocks/>
          </p:cNvSpPr>
          <p:nvPr/>
        </p:nvSpPr>
        <p:spPr>
          <a:xfrm>
            <a:off x="314325" y="5248275"/>
            <a:ext cx="2772000" cy="1214773"/>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wrap="square" lIns="36000" tIns="36000" rIns="36000" bIns="36000" anchor="ctr"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dirty="0" smtClean="0">
                <a:solidFill>
                  <a:schemeClr val="bg1"/>
                </a:solidFill>
                <a:ea typeface="黑体" panose="02010609060101010101" pitchFamily="49" charset="-122"/>
              </a:rPr>
              <a:t>做出更快和更好的决策</a:t>
            </a:r>
            <a:endParaRPr lang="en-US" dirty="0">
              <a:solidFill>
                <a:schemeClr val="bg1"/>
              </a:solidFill>
              <a:ea typeface="黑体" panose="02010609060101010101" pitchFamily="49" charset="-122"/>
            </a:endParaRPr>
          </a:p>
        </p:txBody>
      </p:sp>
      <p:sp>
        <p:nvSpPr>
          <p:cNvPr id="17" name="Content Placeholder 2"/>
          <p:cNvSpPr txBox="1">
            <a:spLocks/>
          </p:cNvSpPr>
          <p:nvPr/>
        </p:nvSpPr>
        <p:spPr>
          <a:xfrm>
            <a:off x="3186000" y="5248275"/>
            <a:ext cx="2772000" cy="1214773"/>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wrap="square" lIns="36000" tIns="36000" rIns="36000" bIns="36000" anchor="ctr"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dirty="0" smtClean="0">
                <a:solidFill>
                  <a:schemeClr val="bg1"/>
                </a:solidFill>
                <a:ea typeface="黑体" panose="02010609060101010101" pitchFamily="49" charset="-122"/>
              </a:rPr>
              <a:t>对变化环境的及时响应</a:t>
            </a:r>
            <a:endParaRPr lang="en-US" dirty="0">
              <a:solidFill>
                <a:schemeClr val="bg1"/>
              </a:solidFill>
              <a:ea typeface="黑体" panose="02010609060101010101" pitchFamily="49" charset="-122"/>
            </a:endParaRPr>
          </a:p>
        </p:txBody>
      </p:sp>
      <p:sp>
        <p:nvSpPr>
          <p:cNvPr id="19" name="Content Placeholder 2"/>
          <p:cNvSpPr txBox="1">
            <a:spLocks/>
          </p:cNvSpPr>
          <p:nvPr/>
        </p:nvSpPr>
        <p:spPr>
          <a:xfrm>
            <a:off x="6057675" y="5248275"/>
            <a:ext cx="2772000" cy="1214773"/>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wrap="square" lIns="36000" tIns="36000" rIns="36000" bIns="36000" anchor="ctr"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dirty="0" smtClean="0">
                <a:solidFill>
                  <a:schemeClr val="bg1"/>
                </a:solidFill>
                <a:ea typeface="黑体" panose="02010609060101010101" pitchFamily="49" charset="-122"/>
              </a:rPr>
              <a:t>加快新应用的解决方案时间</a:t>
            </a:r>
            <a:endParaRPr lang="en-US" dirty="0">
              <a:solidFill>
                <a:schemeClr val="bg1"/>
              </a:solidFill>
              <a:ea typeface="黑体" panose="02010609060101010101" pitchFamily="49" charset="-122"/>
            </a:endParaRPr>
          </a:p>
        </p:txBody>
      </p:sp>
      <p:pic>
        <p:nvPicPr>
          <p:cNvPr id="13" name="Picture 2" descr="\\193.102.226.102\data\5_Process Intelligence\CEP\11_Graphics\2011 Demos\Logistics Demo\20110517_Logistics Demo_1.png"/>
          <p:cNvPicPr>
            <a:picLocks noChangeAspect="1" noChangeArrowheads="1"/>
          </p:cNvPicPr>
          <p:nvPr/>
        </p:nvPicPr>
        <p:blipFill rotWithShape="1">
          <a:blip r:embed="rId4" cstate="print"/>
          <a:srcRect r="4297"/>
          <a:stretch/>
        </p:blipFill>
        <p:spPr bwMode="auto">
          <a:xfrm>
            <a:off x="5187686" y="1726039"/>
            <a:ext cx="3540727" cy="2232000"/>
          </a:xfrm>
          <a:prstGeom prst="rect">
            <a:avLst/>
          </a:prstGeom>
          <a:noFill/>
          <a:ln w="6350">
            <a:solidFill>
              <a:srgbClr val="323232"/>
            </a:solidFill>
          </a:ln>
          <a:effectLst>
            <a:innerShdw blurRad="12700" dist="12700" dir="13500000">
              <a:prstClr val="black">
                <a:alpha val="50000"/>
              </a:prstClr>
            </a:innerShdw>
          </a:effectLst>
        </p:spPr>
      </p:pic>
    </p:spTree>
    <p:extLst>
      <p:ext uri="{BB962C8B-B14F-4D97-AF65-F5344CB8AC3E}">
        <p14:creationId xmlns:p14="http://schemas.microsoft.com/office/powerpoint/2010/main" val="403632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a:spLocks/>
          </p:cNvSpPr>
          <p:nvPr/>
        </p:nvSpPr>
        <p:spPr bwMode="auto">
          <a:xfrm>
            <a:off x="508000" y="1280608"/>
            <a:ext cx="8128000" cy="904875"/>
          </a:xfrm>
          <a:prstGeom prst="round2DiagRect">
            <a:avLst>
              <a:gd name="adj1" fmla="val 22983"/>
              <a:gd name="adj2" fmla="val 0"/>
            </a:avLst>
          </a:prstGeom>
          <a:gradFill flip="none" rotWithShape="1">
            <a:gsLst>
              <a:gs pos="0">
                <a:schemeClr val="tx1">
                  <a:lumMod val="50000"/>
                </a:schemeClr>
              </a:gs>
              <a:gs pos="50000">
                <a:schemeClr val="tx1">
                  <a:lumMod val="75000"/>
                </a:schemeClr>
              </a:gs>
              <a:gs pos="100000">
                <a:schemeClr val="tx1"/>
              </a:gs>
            </a:gsLst>
            <a:lin ang="16200000" scaled="1"/>
            <a:tileRect/>
          </a:gradFill>
          <a:ln>
            <a:noFill/>
          </a:ln>
        </p:spPr>
        <p:txBody>
          <a:bodyPr vert="horz" wrap="square" lIns="91440" tIns="45720" rIns="91440" bIns="45720" numCol="1" anchor="ctr" anchorCtr="0" compatLnSpc="1">
            <a:prstTxWarp prst="textNoShape">
              <a:avLst/>
            </a:prstTxWarp>
          </a:bodyPr>
          <a:lstStyle/>
          <a:p>
            <a:pPr algn="ctr"/>
            <a:r>
              <a:rPr lang="zh-CN" altLang="en-US" sz="3200" b="1" dirty="0">
                <a:solidFill>
                  <a:schemeClr val="bg1"/>
                </a:solidFill>
                <a:latin typeface="+mn-lt"/>
                <a:ea typeface="黑体" panose="02010609060101010101" pitchFamily="49" charset="-122"/>
              </a:rPr>
              <a:t>统一的流程透明平台</a:t>
            </a:r>
            <a:endParaRPr lang="en-US" sz="2000" b="1" dirty="0">
              <a:solidFill>
                <a:schemeClr val="bg1"/>
              </a:solidFill>
              <a:latin typeface="+mn-lt"/>
              <a:ea typeface="黑体" panose="02010609060101010101" pitchFamily="49" charset="-122"/>
            </a:endParaRPr>
          </a:p>
        </p:txBody>
      </p:sp>
      <p:sp>
        <p:nvSpPr>
          <p:cNvPr id="14" name="Freeform 10"/>
          <p:cNvSpPr>
            <a:spLocks/>
          </p:cNvSpPr>
          <p:nvPr/>
        </p:nvSpPr>
        <p:spPr bwMode="auto">
          <a:xfrm>
            <a:off x="3016159" y="4080958"/>
            <a:ext cx="2574925"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6" name="Freeform 11"/>
          <p:cNvSpPr>
            <a:spLocks/>
          </p:cNvSpPr>
          <p:nvPr/>
        </p:nvSpPr>
        <p:spPr bwMode="auto">
          <a:xfrm>
            <a:off x="5677468" y="4080958"/>
            <a:ext cx="2958531"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1" name="Textfeld 10"/>
          <p:cNvSpPr txBox="1"/>
          <p:nvPr/>
        </p:nvSpPr>
        <p:spPr>
          <a:xfrm>
            <a:off x="3224678" y="2441109"/>
            <a:ext cx="2157885" cy="307777"/>
          </a:xfrm>
          <a:prstGeom prst="rect">
            <a:avLst/>
          </a:prstGeom>
          <a:noFill/>
        </p:spPr>
        <p:txBody>
          <a:bodyPr wrap="square" lIns="36000" tIns="0" rIns="36000" bIns="0" rtlCol="0" anchor="ctr" anchorCtr="0">
            <a:spAutoFit/>
          </a:bodyPr>
          <a:lstStyle/>
          <a:p>
            <a:pPr algn="ctr"/>
            <a:r>
              <a:rPr lang="zh-CN" altLang="en-US" sz="2000" b="1" dirty="0">
                <a:solidFill>
                  <a:schemeClr val="accent5">
                    <a:lumMod val="75000"/>
                  </a:schemeClr>
                </a:solidFill>
                <a:latin typeface="+mn-lt"/>
                <a:ea typeface="黑体" panose="02010609060101010101" pitchFamily="49" charset="-122"/>
              </a:rPr>
              <a:t>流程风险管理</a:t>
            </a:r>
            <a:endParaRPr lang="en-US" sz="2000" b="1" dirty="0" smtClean="0">
              <a:solidFill>
                <a:schemeClr val="accent5">
                  <a:lumMod val="75000"/>
                </a:schemeClr>
              </a:solidFill>
              <a:latin typeface="+mn-lt"/>
              <a:ea typeface="黑体" panose="02010609060101010101" pitchFamily="49" charset="-122"/>
            </a:endParaRPr>
          </a:p>
        </p:txBody>
      </p:sp>
      <p:sp>
        <p:nvSpPr>
          <p:cNvPr id="15" name="Textfeld 14"/>
          <p:cNvSpPr txBox="1"/>
          <p:nvPr/>
        </p:nvSpPr>
        <p:spPr>
          <a:xfrm>
            <a:off x="5723143" y="2441109"/>
            <a:ext cx="2834004"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accent5">
                    <a:lumMod val="75000"/>
                  </a:schemeClr>
                </a:solidFill>
                <a:latin typeface="+mn-lt"/>
                <a:ea typeface="黑体" panose="02010609060101010101" pitchFamily="49" charset="-122"/>
              </a:rPr>
              <a:t>项目透明</a:t>
            </a:r>
            <a:endParaRPr lang="en-US" sz="2000" dirty="0">
              <a:solidFill>
                <a:schemeClr val="accent5">
                  <a:lumMod val="75000"/>
                </a:schemeClr>
              </a:solidFill>
              <a:latin typeface="+mn-lt"/>
              <a:ea typeface="黑体" panose="02010609060101010101" pitchFamily="49" charset="-122"/>
            </a:endParaRPr>
          </a:p>
        </p:txBody>
      </p:sp>
      <p:sp>
        <p:nvSpPr>
          <p:cNvPr id="19" name="Textfeld 18"/>
          <p:cNvSpPr txBox="1"/>
          <p:nvPr/>
        </p:nvSpPr>
        <p:spPr>
          <a:xfrm>
            <a:off x="606149" y="4411712"/>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accent5">
                    <a:lumMod val="75000"/>
                  </a:schemeClr>
                </a:solidFill>
                <a:latin typeface="+mn-lt"/>
                <a:ea typeface="黑体" panose="02010609060101010101" pitchFamily="49" charset="-122"/>
              </a:rPr>
              <a:t>实时流程透明</a:t>
            </a:r>
            <a:endParaRPr lang="en-US" sz="2000" dirty="0">
              <a:solidFill>
                <a:schemeClr val="accent5">
                  <a:lumMod val="75000"/>
                </a:schemeClr>
              </a:solidFill>
              <a:latin typeface="+mn-lt"/>
              <a:ea typeface="黑体" panose="02010609060101010101" pitchFamily="49" charset="-122"/>
            </a:endParaRPr>
          </a:p>
        </p:txBody>
      </p:sp>
      <p:sp>
        <p:nvSpPr>
          <p:cNvPr id="21" name="Textfeld 20"/>
          <p:cNvSpPr txBox="1"/>
          <p:nvPr/>
        </p:nvSpPr>
        <p:spPr>
          <a:xfrm>
            <a:off x="5760950" y="4719489"/>
            <a:ext cx="2796197"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latin typeface="+mn-lt"/>
                <a:ea typeface="黑体" panose="02010609060101010101" pitchFamily="49" charset="-122"/>
              </a:rPr>
              <a:t>业务与</a:t>
            </a:r>
            <a:r>
              <a:rPr lang="en-US" sz="2000" dirty="0">
                <a:latin typeface="+mn-lt"/>
                <a:ea typeface="黑体" panose="02010609060101010101" pitchFamily="49" charset="-122"/>
              </a:rPr>
              <a:t>IT</a:t>
            </a:r>
            <a:r>
              <a:rPr lang="zh-CN" altLang="en-US" sz="2000" dirty="0">
                <a:latin typeface="+mn-lt"/>
                <a:ea typeface="黑体" panose="02010609060101010101" pitchFamily="49" charset="-122"/>
              </a:rPr>
              <a:t>透明</a:t>
            </a:r>
            <a:endParaRPr lang="en-US" sz="2000" dirty="0">
              <a:latin typeface="+mn-lt"/>
              <a:ea typeface="黑体" panose="02010609060101010101" pitchFamily="49" charset="-122"/>
            </a:endParaRPr>
          </a:p>
        </p:txBody>
      </p:sp>
      <p:sp>
        <p:nvSpPr>
          <p:cNvPr id="23" name="Rechteck 22"/>
          <p:cNvSpPr/>
          <p:nvPr/>
        </p:nvSpPr>
        <p:spPr>
          <a:xfrm>
            <a:off x="3051192" y="4565601"/>
            <a:ext cx="2440555" cy="615553"/>
          </a:xfrm>
          <a:prstGeom prst="rect">
            <a:avLst/>
          </a:prstGeom>
          <a:noFill/>
        </p:spPr>
        <p:txBody>
          <a:bodyPr wrap="square" lIns="36000" tIns="0" rIns="36000" bIns="0" rtlCol="0" anchor="ctr" anchorCtr="0">
            <a:spAutoFit/>
          </a:bodyPr>
          <a:lstStyle/>
          <a:p>
            <a:pPr algn="ctr"/>
            <a:r>
              <a:rPr lang="zh-CN" altLang="en-US" sz="2000" b="1" dirty="0">
                <a:solidFill>
                  <a:schemeClr val="accent5">
                    <a:lumMod val="40000"/>
                    <a:lumOff val="60000"/>
                  </a:schemeClr>
                </a:solidFill>
                <a:latin typeface="+mn-lt"/>
                <a:ea typeface="黑体" panose="02010609060101010101" pitchFamily="49" charset="-122"/>
              </a:rPr>
              <a:t>对任何人和任何地方透明</a:t>
            </a:r>
            <a:endParaRPr lang="en-US" sz="2000" b="1" dirty="0">
              <a:solidFill>
                <a:schemeClr val="accent5">
                  <a:lumMod val="40000"/>
                  <a:lumOff val="60000"/>
                </a:schemeClr>
              </a:solidFill>
              <a:latin typeface="+mn-lt"/>
              <a:ea typeface="黑体" panose="02010609060101010101" pitchFamily="49" charset="-122"/>
            </a:endParaRPr>
          </a:p>
        </p:txBody>
      </p:sp>
      <p:sp>
        <p:nvSpPr>
          <p:cNvPr id="20" name="Textfeld 19"/>
          <p:cNvSpPr txBox="1"/>
          <p:nvPr/>
        </p:nvSpPr>
        <p:spPr>
          <a:xfrm>
            <a:off x="606149" y="2441109"/>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accent5">
                    <a:lumMod val="75000"/>
                  </a:schemeClr>
                </a:solidFill>
                <a:latin typeface="+mn-lt"/>
                <a:ea typeface="黑体" panose="02010609060101010101" pitchFamily="49" charset="-122"/>
              </a:rPr>
              <a:t>流程透明</a:t>
            </a:r>
            <a:endParaRPr lang="en-US" sz="2000" dirty="0">
              <a:solidFill>
                <a:schemeClr val="accent5">
                  <a:lumMod val="75000"/>
                </a:schemeClr>
              </a:solidFill>
              <a:latin typeface="+mn-lt"/>
              <a:ea typeface="黑体" panose="02010609060101010101" pitchFamily="49" charset="-122"/>
            </a:endParaRPr>
          </a:p>
        </p:txBody>
      </p:sp>
      <p:pic>
        <p:nvPicPr>
          <p:cNvPr id="22" name="Picture 4" descr="Datei:Petrochina logo.sv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8914" y="3193504"/>
            <a:ext cx="494953" cy="5238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113" r="24544"/>
          <a:stretch/>
        </p:blipFill>
        <p:spPr bwMode="auto">
          <a:xfrm>
            <a:off x="1726240" y="3087716"/>
            <a:ext cx="539160" cy="57100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Datei:Petrochina logo.sv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1893" y="3133221"/>
            <a:ext cx="494953" cy="52381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ile:Centrica Logo.sv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4678" y="3043525"/>
            <a:ext cx="1229058" cy="2999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Photoshop\Company Logos\powerpoint - web\Brennta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02357" y="3100977"/>
            <a:ext cx="1109161" cy="22626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5.googleusercontent.com/-7bCGz8nMn34/AAAAAAAAAAI/AAAAAAAAACY/LXCb5YaNWNQ/s120-c/photo.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5597" y="2928360"/>
            <a:ext cx="571500" cy="5715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67231" t="25368" r="13002" b="65091"/>
          <a:stretch/>
        </p:blipFill>
        <p:spPr bwMode="auto">
          <a:xfrm>
            <a:off x="6904647" y="3455409"/>
            <a:ext cx="890589" cy="274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4" descr="TOTAL-LOGO"/>
          <p:cNvPicPr>
            <a:picLocks noChangeAspect="1" noChangeArrowheads="1"/>
          </p:cNvPicPr>
          <p:nvPr/>
        </p:nvPicPr>
        <p:blipFill>
          <a:blip r:embed="rId10" cstate="print"/>
          <a:srcRect/>
          <a:stretch>
            <a:fillRect/>
          </a:stretch>
        </p:blipFill>
        <p:spPr bwMode="auto">
          <a:xfrm>
            <a:off x="1030639" y="5148415"/>
            <a:ext cx="388727" cy="489148"/>
          </a:xfrm>
          <a:prstGeom prst="rect">
            <a:avLst/>
          </a:prstGeom>
          <a:noFill/>
        </p:spPr>
      </p:pic>
      <p:pic>
        <p:nvPicPr>
          <p:cNvPr id="27" name="Picture 3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04811" y="5198080"/>
            <a:ext cx="707111" cy="389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781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a:spLocks/>
          </p:cNvSpPr>
          <p:nvPr/>
        </p:nvSpPr>
        <p:spPr bwMode="auto">
          <a:xfrm>
            <a:off x="508000" y="1280608"/>
            <a:ext cx="8128000" cy="904875"/>
          </a:xfrm>
          <a:prstGeom prst="round2DiagRect">
            <a:avLst>
              <a:gd name="adj1" fmla="val 22983"/>
              <a:gd name="adj2" fmla="val 0"/>
            </a:avLst>
          </a:prstGeom>
          <a:gradFill flip="none" rotWithShape="1">
            <a:gsLst>
              <a:gs pos="0">
                <a:schemeClr val="tx1">
                  <a:lumMod val="50000"/>
                </a:schemeClr>
              </a:gs>
              <a:gs pos="50000">
                <a:schemeClr val="tx1">
                  <a:lumMod val="75000"/>
                </a:schemeClr>
              </a:gs>
              <a:gs pos="100000">
                <a:schemeClr val="tx1"/>
              </a:gs>
            </a:gsLst>
            <a:lin ang="16200000" scaled="1"/>
            <a:tileRect/>
          </a:gradFill>
          <a:ln>
            <a:noFill/>
          </a:ln>
        </p:spPr>
        <p:txBody>
          <a:bodyPr vert="horz" wrap="square" lIns="91440" tIns="45720" rIns="91440" bIns="45720" numCol="1" anchor="ctr" anchorCtr="0" compatLnSpc="1">
            <a:prstTxWarp prst="textNoShape">
              <a:avLst/>
            </a:prstTxWarp>
          </a:bodyPr>
          <a:lstStyle/>
          <a:p>
            <a:pPr algn="ctr"/>
            <a:r>
              <a:rPr lang="zh-CN" altLang="en-US" sz="3200" b="1" dirty="0" smtClean="0">
                <a:solidFill>
                  <a:schemeClr val="bg1"/>
                </a:solidFill>
                <a:latin typeface="+mn-lt"/>
                <a:ea typeface="黑体" panose="02010609060101010101" pitchFamily="49" charset="-122"/>
              </a:rPr>
              <a:t>统一的流程透明平台</a:t>
            </a:r>
            <a:endParaRPr lang="en-US" sz="2000" b="1" dirty="0">
              <a:solidFill>
                <a:schemeClr val="bg1"/>
              </a:solidFill>
              <a:latin typeface="+mn-lt"/>
              <a:ea typeface="黑体" panose="02010609060101010101" pitchFamily="49" charset="-122"/>
            </a:endParaRPr>
          </a:p>
        </p:txBody>
      </p:sp>
      <p:sp>
        <p:nvSpPr>
          <p:cNvPr id="10" name="Freeform 8"/>
          <p:cNvSpPr>
            <a:spLocks/>
          </p:cNvSpPr>
          <p:nvPr/>
        </p:nvSpPr>
        <p:spPr bwMode="auto">
          <a:xfrm>
            <a:off x="507999" y="4080958"/>
            <a:ext cx="2412621"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a:extLst/>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2" name="Freeform 7"/>
          <p:cNvSpPr>
            <a:spLocks/>
          </p:cNvSpPr>
          <p:nvPr/>
        </p:nvSpPr>
        <p:spPr bwMode="auto">
          <a:xfrm>
            <a:off x="3016159" y="2287221"/>
            <a:ext cx="2574925"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4" name="Freeform 10"/>
          <p:cNvSpPr>
            <a:spLocks/>
          </p:cNvSpPr>
          <p:nvPr/>
        </p:nvSpPr>
        <p:spPr bwMode="auto">
          <a:xfrm>
            <a:off x="3016159" y="4080958"/>
            <a:ext cx="2574925"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6" name="Freeform 11"/>
          <p:cNvSpPr>
            <a:spLocks/>
          </p:cNvSpPr>
          <p:nvPr/>
        </p:nvSpPr>
        <p:spPr bwMode="auto">
          <a:xfrm>
            <a:off x="5677468" y="4080958"/>
            <a:ext cx="2958531"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8" name="Freeform 6"/>
          <p:cNvSpPr>
            <a:spLocks/>
          </p:cNvSpPr>
          <p:nvPr/>
        </p:nvSpPr>
        <p:spPr bwMode="auto">
          <a:xfrm>
            <a:off x="5677468" y="2287221"/>
            <a:ext cx="2958531"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1" name="Textfeld 10"/>
          <p:cNvSpPr txBox="1"/>
          <p:nvPr/>
        </p:nvSpPr>
        <p:spPr>
          <a:xfrm>
            <a:off x="3224678" y="2933828"/>
            <a:ext cx="2157885" cy="307777"/>
          </a:xfrm>
          <a:prstGeom prst="rect">
            <a:avLst/>
          </a:prstGeom>
          <a:noFill/>
        </p:spPr>
        <p:txBody>
          <a:bodyPr wrap="square" lIns="36000" tIns="0" rIns="36000" bIns="0" rtlCol="0" anchor="ctr" anchorCtr="0">
            <a:spAutoFit/>
          </a:bodyPr>
          <a:lstStyle/>
          <a:p>
            <a:pPr algn="ctr"/>
            <a:r>
              <a:rPr lang="zh-CN" altLang="en-US" sz="2000" b="1" dirty="0" smtClean="0">
                <a:solidFill>
                  <a:schemeClr val="accent5">
                    <a:lumMod val="40000"/>
                    <a:lumOff val="60000"/>
                  </a:schemeClr>
                </a:solidFill>
                <a:latin typeface="+mn-lt"/>
                <a:ea typeface="黑体" panose="02010609060101010101" pitchFamily="49" charset="-122"/>
              </a:rPr>
              <a:t>流程风险管理</a:t>
            </a:r>
            <a:endParaRPr lang="en-US" sz="2000" b="1" dirty="0" smtClean="0">
              <a:solidFill>
                <a:schemeClr val="accent5">
                  <a:lumMod val="40000"/>
                  <a:lumOff val="60000"/>
                </a:schemeClr>
              </a:solidFill>
              <a:latin typeface="+mn-lt"/>
              <a:ea typeface="黑体" panose="02010609060101010101" pitchFamily="49" charset="-122"/>
            </a:endParaRPr>
          </a:p>
        </p:txBody>
      </p:sp>
      <p:sp>
        <p:nvSpPr>
          <p:cNvPr id="15" name="Textfeld 14"/>
          <p:cNvSpPr txBox="1"/>
          <p:nvPr/>
        </p:nvSpPr>
        <p:spPr>
          <a:xfrm>
            <a:off x="5723143" y="2933828"/>
            <a:ext cx="2834004"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smtClean="0">
                <a:latin typeface="+mn-lt"/>
                <a:ea typeface="黑体" panose="02010609060101010101" pitchFamily="49" charset="-122"/>
              </a:rPr>
              <a:t>项目透明</a:t>
            </a:r>
            <a:endParaRPr lang="en-US" sz="2000" dirty="0">
              <a:latin typeface="+mn-lt"/>
              <a:ea typeface="黑体" panose="02010609060101010101" pitchFamily="49" charset="-122"/>
            </a:endParaRPr>
          </a:p>
        </p:txBody>
      </p:sp>
      <p:sp>
        <p:nvSpPr>
          <p:cNvPr id="19" name="Textfeld 18"/>
          <p:cNvSpPr txBox="1"/>
          <p:nvPr/>
        </p:nvSpPr>
        <p:spPr>
          <a:xfrm>
            <a:off x="606149" y="4764332"/>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smtClean="0">
                <a:latin typeface="+mn-lt"/>
                <a:ea typeface="黑体" panose="02010609060101010101" pitchFamily="49" charset="-122"/>
              </a:rPr>
              <a:t>实时流程透明</a:t>
            </a:r>
            <a:endParaRPr lang="en-US" sz="2000" dirty="0">
              <a:latin typeface="+mn-lt"/>
              <a:ea typeface="黑体" panose="02010609060101010101" pitchFamily="49" charset="-122"/>
            </a:endParaRPr>
          </a:p>
        </p:txBody>
      </p:sp>
      <p:sp>
        <p:nvSpPr>
          <p:cNvPr id="21" name="Textfeld 20"/>
          <p:cNvSpPr txBox="1"/>
          <p:nvPr/>
        </p:nvSpPr>
        <p:spPr>
          <a:xfrm>
            <a:off x="5760950" y="4719489"/>
            <a:ext cx="2796197"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smtClean="0">
                <a:latin typeface="+mn-lt"/>
                <a:ea typeface="黑体" panose="02010609060101010101" pitchFamily="49" charset="-122"/>
              </a:rPr>
              <a:t>业务与</a:t>
            </a:r>
            <a:r>
              <a:rPr lang="en-US" altLang="zh-CN" sz="2000" dirty="0" smtClean="0">
                <a:latin typeface="+mn-lt"/>
                <a:ea typeface="黑体" panose="02010609060101010101" pitchFamily="49" charset="-122"/>
              </a:rPr>
              <a:t>IT</a:t>
            </a:r>
            <a:r>
              <a:rPr lang="zh-CN" altLang="en-US" sz="2000" dirty="0" smtClean="0">
                <a:latin typeface="+mn-lt"/>
                <a:ea typeface="黑体" panose="02010609060101010101" pitchFamily="49" charset="-122"/>
              </a:rPr>
              <a:t>透明</a:t>
            </a:r>
            <a:endParaRPr lang="en-US" sz="2000" dirty="0">
              <a:latin typeface="+mn-lt"/>
              <a:ea typeface="黑体" panose="02010609060101010101" pitchFamily="49" charset="-122"/>
            </a:endParaRPr>
          </a:p>
        </p:txBody>
      </p:sp>
      <p:sp>
        <p:nvSpPr>
          <p:cNvPr id="23" name="Rechteck 22"/>
          <p:cNvSpPr/>
          <p:nvPr/>
        </p:nvSpPr>
        <p:spPr>
          <a:xfrm>
            <a:off x="3051192" y="4565601"/>
            <a:ext cx="2440555" cy="615553"/>
          </a:xfrm>
          <a:prstGeom prst="rect">
            <a:avLst/>
          </a:prstGeom>
          <a:noFill/>
        </p:spPr>
        <p:txBody>
          <a:bodyPr wrap="square" lIns="36000" tIns="0" rIns="36000" bIns="0" rtlCol="0" anchor="ctr" anchorCtr="0">
            <a:spAutoFit/>
          </a:bodyPr>
          <a:lstStyle/>
          <a:p>
            <a:pPr algn="ctr"/>
            <a:r>
              <a:rPr lang="zh-CN" altLang="en-US" sz="2000" b="1" dirty="0" smtClean="0">
                <a:solidFill>
                  <a:schemeClr val="accent5">
                    <a:lumMod val="40000"/>
                    <a:lumOff val="60000"/>
                  </a:schemeClr>
                </a:solidFill>
                <a:latin typeface="+mn-lt"/>
                <a:ea typeface="黑体" panose="02010609060101010101" pitchFamily="49" charset="-122"/>
              </a:rPr>
              <a:t>对任何人和任何地方透明</a:t>
            </a:r>
            <a:endParaRPr lang="en-US" sz="2000" b="1" dirty="0">
              <a:solidFill>
                <a:schemeClr val="accent5">
                  <a:lumMod val="40000"/>
                  <a:lumOff val="60000"/>
                </a:schemeClr>
              </a:solidFill>
              <a:latin typeface="+mn-lt"/>
              <a:ea typeface="黑体" panose="02010609060101010101" pitchFamily="49" charset="-122"/>
            </a:endParaRPr>
          </a:p>
        </p:txBody>
      </p:sp>
      <p:sp>
        <p:nvSpPr>
          <p:cNvPr id="17" name="Freeform 8"/>
          <p:cNvSpPr>
            <a:spLocks/>
          </p:cNvSpPr>
          <p:nvPr/>
        </p:nvSpPr>
        <p:spPr bwMode="auto">
          <a:xfrm>
            <a:off x="507999" y="2295958"/>
            <a:ext cx="2412621"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a:extLst/>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20" name="Textfeld 19"/>
          <p:cNvSpPr txBox="1"/>
          <p:nvPr/>
        </p:nvSpPr>
        <p:spPr>
          <a:xfrm>
            <a:off x="606149" y="2933828"/>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smtClean="0">
                <a:latin typeface="+mn-lt"/>
                <a:ea typeface="黑体" panose="02010609060101010101" pitchFamily="49" charset="-122"/>
              </a:rPr>
              <a:t>流程透明</a:t>
            </a:r>
            <a:endParaRPr lang="en-US" sz="2000" dirty="0">
              <a:latin typeface="+mn-lt"/>
              <a:ea typeface="黑体" panose="02010609060101010101" pitchFamily="49" charset="-122"/>
            </a:endParaRPr>
          </a:p>
        </p:txBody>
      </p:sp>
    </p:spTree>
    <p:extLst>
      <p:ext uri="{BB962C8B-B14F-4D97-AF65-F5344CB8AC3E}">
        <p14:creationId xmlns:p14="http://schemas.microsoft.com/office/powerpoint/2010/main" val="406872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a:xfrm>
            <a:off x="544195" y="1920240"/>
            <a:ext cx="2610000" cy="4545330"/>
          </a:xfrm>
        </p:spPr>
        <p:txBody>
          <a:bodyPr/>
          <a:lstStyle/>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cs typeface="+mn-cs"/>
              </a:rPr>
              <a:t>通过</a:t>
            </a:r>
            <a:r>
              <a:rPr lang="en-US" altLang="zh-CN" sz="1800" dirty="0" smtClean="0">
                <a:solidFill>
                  <a:srgbClr val="233356"/>
                </a:solidFill>
                <a:ea typeface="黑体" panose="02010609060101010101" pitchFamily="49" charset="-122"/>
                <a:cs typeface="+mn-cs"/>
              </a:rPr>
              <a:t>3.5</a:t>
            </a:r>
            <a:r>
              <a:rPr lang="zh-CN" altLang="en-US" sz="1800" dirty="0" smtClean="0">
                <a:solidFill>
                  <a:srgbClr val="233356"/>
                </a:solidFill>
                <a:ea typeface="黑体" panose="02010609060101010101" pitchFamily="49" charset="-122"/>
                <a:cs typeface="+mn-cs"/>
              </a:rPr>
              <a:t>万公里的管道为超过七百万用户</a:t>
            </a:r>
            <a:r>
              <a:rPr lang="zh-CN" altLang="en-US" sz="1800" dirty="0" smtClean="0">
                <a:solidFill>
                  <a:srgbClr val="233356"/>
                </a:solidFill>
                <a:ea typeface="黑体" panose="02010609060101010101" pitchFamily="49" charset="-122"/>
              </a:rPr>
              <a:t>安全的输送</a:t>
            </a:r>
            <a:r>
              <a:rPr lang="zh-CN" altLang="en-US" sz="1800" dirty="0" smtClean="0">
                <a:solidFill>
                  <a:srgbClr val="233356"/>
                </a:solidFill>
                <a:ea typeface="黑体" panose="02010609060101010101" pitchFamily="49" charset="-122"/>
                <a:cs typeface="+mn-cs"/>
              </a:rPr>
              <a:t>天然气</a:t>
            </a:r>
            <a:endParaRPr lang="en-US" sz="1800" dirty="0" smtClean="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cs typeface="+mn-cs"/>
              </a:rPr>
              <a:t>对天然气紧急情况需要提高可靠的处理</a:t>
            </a:r>
            <a:endParaRPr lang="en-US" sz="1800" dirty="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cs typeface="+mn-cs"/>
              </a:rPr>
              <a:t>大量视图来处理每年</a:t>
            </a:r>
            <a:r>
              <a:rPr lang="en-US" altLang="zh-CN" sz="1800" dirty="0" smtClean="0">
                <a:solidFill>
                  <a:srgbClr val="233356"/>
                </a:solidFill>
                <a:ea typeface="黑体" panose="02010609060101010101" pitchFamily="49" charset="-122"/>
                <a:cs typeface="+mn-cs"/>
              </a:rPr>
              <a:t>12.5</a:t>
            </a:r>
            <a:r>
              <a:rPr lang="zh-CN" altLang="en-US" sz="1800" dirty="0" smtClean="0">
                <a:solidFill>
                  <a:srgbClr val="233356"/>
                </a:solidFill>
                <a:ea typeface="黑体" panose="02010609060101010101" pitchFamily="49" charset="-122"/>
                <a:cs typeface="+mn-cs"/>
              </a:rPr>
              <a:t>万起紧急情况</a:t>
            </a:r>
            <a:endParaRPr lang="en-US" sz="1800" dirty="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endParaRPr lang="en-US" sz="1800" dirty="0">
              <a:solidFill>
                <a:srgbClr val="233356"/>
              </a:solidFill>
              <a:ea typeface="黑体" panose="02010609060101010101" pitchFamily="49" charset="-122"/>
              <a:cs typeface="+mn-cs"/>
            </a:endParaRPr>
          </a:p>
        </p:txBody>
      </p:sp>
      <p:sp>
        <p:nvSpPr>
          <p:cNvPr id="3" name="Inhaltsplatzhalter 2"/>
          <p:cNvSpPr>
            <a:spLocks noGrp="1"/>
          </p:cNvSpPr>
          <p:nvPr>
            <p:ph sz="half" idx="10"/>
          </p:nvPr>
        </p:nvSpPr>
        <p:spPr>
          <a:xfrm>
            <a:off x="3400126" y="1920239"/>
            <a:ext cx="2610000" cy="4537245"/>
          </a:xfrm>
        </p:spPr>
        <p:txBody>
          <a:bodyPr/>
          <a:lstStyle/>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cs typeface="+mn-cs"/>
              </a:rPr>
              <a:t>对每个紧急问题，从问题出现开始实时监控准确的流程</a:t>
            </a:r>
            <a:endParaRPr lang="en-US" sz="1800" dirty="0" smtClean="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cs typeface="+mn-cs"/>
              </a:rPr>
              <a:t>检查发生的流程瓶颈，提高响应速度，测量</a:t>
            </a:r>
            <a:r>
              <a:rPr lang="en-US" altLang="zh-CN" sz="1800" dirty="0" smtClean="0">
                <a:solidFill>
                  <a:srgbClr val="233356"/>
                </a:solidFill>
                <a:ea typeface="黑体" panose="02010609060101010101" pitchFamily="49" charset="-122"/>
                <a:cs typeface="+mn-cs"/>
              </a:rPr>
              <a:t>KPI</a:t>
            </a:r>
            <a:r>
              <a:rPr lang="zh-CN" altLang="en-US" sz="1800" dirty="0" smtClean="0">
                <a:solidFill>
                  <a:srgbClr val="233356"/>
                </a:solidFill>
                <a:ea typeface="黑体" panose="02010609060101010101" pitchFamily="49" charset="-122"/>
                <a:cs typeface="+mn-cs"/>
              </a:rPr>
              <a:t>来改善绩效</a:t>
            </a:r>
            <a:endParaRPr lang="en-US" sz="1800" dirty="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endParaRPr lang="en-US" sz="1800" dirty="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endParaRPr lang="en-US" sz="1800" dirty="0">
              <a:solidFill>
                <a:srgbClr val="233356"/>
              </a:solidFill>
              <a:ea typeface="黑体" panose="02010609060101010101" pitchFamily="49" charset="-122"/>
              <a:cs typeface="+mn-cs"/>
            </a:endParaRPr>
          </a:p>
        </p:txBody>
      </p:sp>
      <p:sp>
        <p:nvSpPr>
          <p:cNvPr id="4" name="Titel 3"/>
          <p:cNvSpPr>
            <a:spLocks noGrp="1"/>
          </p:cNvSpPr>
          <p:nvPr>
            <p:ph type="title"/>
          </p:nvPr>
        </p:nvSpPr>
        <p:spPr/>
        <p:txBody>
          <a:bodyPr/>
          <a:lstStyle/>
          <a:p>
            <a:r>
              <a:rPr lang="zh-CN" altLang="en-US" sz="2000" dirty="0" smtClean="0">
                <a:latin typeface="+mn-lt"/>
                <a:ea typeface="黑体" panose="02010609060101010101" pitchFamily="49" charset="-122"/>
              </a:rPr>
              <a:t>成功使用</a:t>
            </a:r>
            <a:r>
              <a:rPr lang="en-US" altLang="zh-CN" sz="2000" dirty="0" err="1" smtClean="0">
                <a:latin typeface="+mn-lt"/>
                <a:ea typeface="黑体" panose="02010609060101010101" pitchFamily="49" charset="-122"/>
              </a:rPr>
              <a:t>webMethods</a:t>
            </a:r>
            <a:r>
              <a:rPr lang="zh-CN" altLang="en-US" sz="2000" dirty="0" smtClean="0">
                <a:latin typeface="+mn-lt"/>
                <a:ea typeface="黑体" panose="02010609060101010101" pitchFamily="49" charset="-122"/>
              </a:rPr>
              <a:t>的概述</a:t>
            </a:r>
            <a:endParaRPr lang="en-US" sz="2000" dirty="0">
              <a:latin typeface="+mn-lt"/>
              <a:ea typeface="黑体" panose="02010609060101010101" pitchFamily="49" charset="-122"/>
            </a:endParaRPr>
          </a:p>
        </p:txBody>
      </p:sp>
      <p:sp>
        <p:nvSpPr>
          <p:cNvPr id="5" name="Textplatzhalter 4"/>
          <p:cNvSpPr>
            <a:spLocks noGrp="1"/>
          </p:cNvSpPr>
          <p:nvPr>
            <p:ph type="body" sz="quarter" idx="20"/>
          </p:nvPr>
        </p:nvSpPr>
        <p:spPr>
          <a:xfrm>
            <a:off x="542290" y="1520190"/>
            <a:ext cx="2610000" cy="490220"/>
          </a:xfrm>
        </p:spPr>
        <p:style>
          <a:lnRef idx="2">
            <a:schemeClr val="accent2">
              <a:shade val="50000"/>
            </a:schemeClr>
          </a:lnRef>
          <a:fillRef idx="1">
            <a:schemeClr val="accent2"/>
          </a:fillRef>
          <a:effectRef idx="0">
            <a:schemeClr val="accent2"/>
          </a:effectRef>
          <a:fontRef idx="minor">
            <a:schemeClr val="lt1"/>
          </a:fontRef>
        </p:style>
        <p:txBody>
          <a:bodyPr/>
          <a:lstStyle/>
          <a:p>
            <a:r>
              <a:rPr lang="zh-CN" altLang="en-US" sz="1800" dirty="0" smtClean="0">
                <a:ea typeface="黑体" panose="02010609060101010101" pitchFamily="49" charset="-122"/>
              </a:rPr>
              <a:t>挑战</a:t>
            </a:r>
            <a:endParaRPr lang="en-US" sz="1800" dirty="0">
              <a:ea typeface="黑体" panose="02010609060101010101" pitchFamily="49" charset="-122"/>
            </a:endParaRPr>
          </a:p>
        </p:txBody>
      </p:sp>
      <p:sp>
        <p:nvSpPr>
          <p:cNvPr id="6" name="Textplatzhalter 5"/>
          <p:cNvSpPr>
            <a:spLocks noGrp="1"/>
          </p:cNvSpPr>
          <p:nvPr>
            <p:ph type="body" sz="quarter" idx="21"/>
          </p:nvPr>
        </p:nvSpPr>
        <p:spPr>
          <a:xfrm>
            <a:off x="3400110" y="1524000"/>
            <a:ext cx="2613600" cy="490220"/>
          </a:xfrm>
        </p:spPr>
        <p:txBody>
          <a:bodyPr/>
          <a:lstStyle/>
          <a:p>
            <a:r>
              <a:rPr lang="zh-CN" altLang="en-US" sz="1800" dirty="0" smtClean="0">
                <a:ea typeface="黑体" panose="02010609060101010101" pitchFamily="49" charset="-122"/>
              </a:rPr>
              <a:t>解决方案</a:t>
            </a:r>
            <a:endParaRPr lang="en-US" sz="1800" dirty="0">
              <a:ea typeface="黑体" panose="02010609060101010101" pitchFamily="49" charset="-122"/>
            </a:endParaRPr>
          </a:p>
        </p:txBody>
      </p:sp>
      <p:sp>
        <p:nvSpPr>
          <p:cNvPr id="8" name="Inhaltsplatzhalter 1"/>
          <p:cNvSpPr txBox="1">
            <a:spLocks/>
          </p:cNvSpPr>
          <p:nvPr/>
        </p:nvSpPr>
        <p:spPr bwMode="auto">
          <a:xfrm>
            <a:off x="6214385" y="1912620"/>
            <a:ext cx="2610000" cy="4545330"/>
          </a:xfrm>
          <a:prstGeom prst="roundRect">
            <a:avLst>
              <a:gd name="adj" fmla="val 1375"/>
            </a:avLst>
          </a:prstGeom>
          <a:solidFill>
            <a:schemeClr val="lt1"/>
          </a:solidFill>
          <a:ln w="12700" cap="flat" cmpd="sng" algn="ctr">
            <a:solidFill>
              <a:srgbClr val="BFBFBF"/>
            </a:solidFill>
            <a:miter lim="800000"/>
          </a:ln>
          <a:effectLst/>
          <a:extLst/>
        </p:spPr>
        <p:txBody>
          <a:bodyPr vert="horz" wrap="square" lIns="91440" tIns="91440" rIns="91440" bIns="91440" numCol="1" anchor="t" anchorCtr="0" compatLnSpc="1">
            <a:prstTxWarp prst="textNoShape">
              <a:avLst/>
            </a:prstTxWarp>
            <a:noAutofit/>
          </a:bodyPr>
          <a:lstStyle>
            <a:lvl1pPr marL="228600" indent="-228600" algn="l" rtl="0" eaLnBrk="1" fontAlgn="base" hangingPunct="1">
              <a:spcBef>
                <a:spcPts val="600"/>
              </a:spcBef>
              <a:spcAft>
                <a:spcPct val="0"/>
              </a:spcAft>
              <a:buClr>
                <a:schemeClr val="accent2"/>
              </a:buClr>
              <a:buFont typeface="Arial" charset="0"/>
              <a:buChar char="•"/>
              <a:defRPr sz="2000" kern="1200">
                <a:solidFill>
                  <a:schemeClr val="tx1"/>
                </a:solidFill>
                <a:latin typeface="+mn-lt"/>
                <a:ea typeface="MS PGothic" pitchFamily="34" charset="-128"/>
                <a:cs typeface="MS PGothic" charset="0"/>
              </a:defRPr>
            </a:lvl1pPr>
            <a:lvl2pPr marL="457200" indent="-228600" algn="l" rtl="0" eaLnBrk="1" fontAlgn="base" hangingPunct="1">
              <a:spcBef>
                <a:spcPts val="300"/>
              </a:spcBef>
              <a:spcAft>
                <a:spcPct val="0"/>
              </a:spcAft>
              <a:buClr>
                <a:schemeClr val="accent2"/>
              </a:buClr>
              <a:buFont typeface="Arial" charset="0"/>
              <a:buChar char="•"/>
              <a:defRPr sz="1800" kern="1200">
                <a:solidFill>
                  <a:srgbClr val="233356"/>
                </a:solidFill>
                <a:latin typeface="+mn-lt"/>
                <a:ea typeface="MS PGothic" pitchFamily="34" charset="-128"/>
                <a:cs typeface="MS PGothic" charset="0"/>
              </a:defRPr>
            </a:lvl2pPr>
            <a:lvl3pPr marL="685800" indent="-228600" algn="l" rtl="0" eaLnBrk="1" fontAlgn="base" hangingPunct="1">
              <a:spcBef>
                <a:spcPts val="300"/>
              </a:spcBef>
              <a:spcAft>
                <a:spcPct val="0"/>
              </a:spcAft>
              <a:buFont typeface="Trebuchet MS" pitchFamily="34" charset="0"/>
              <a:buChar char="—"/>
              <a:defRPr sz="1600" kern="1200">
                <a:solidFill>
                  <a:srgbClr val="233356"/>
                </a:solidFill>
                <a:latin typeface="+mn-lt"/>
                <a:ea typeface="MS PGothic" pitchFamily="34" charset="-128"/>
                <a:cs typeface="MS PGothic" charset="0"/>
              </a:defRPr>
            </a:lvl3pPr>
            <a:lvl4pPr marL="914400" indent="-228600" algn="l" rtl="0" eaLnBrk="1" fontAlgn="base" hangingPunct="1">
              <a:spcBef>
                <a:spcPts val="300"/>
              </a:spcBef>
              <a:spcAft>
                <a:spcPct val="0"/>
              </a:spcAft>
              <a:buFont typeface="Trebuchet MS" pitchFamily="34" charset="0"/>
              <a:buChar char="—"/>
              <a:defRPr sz="1400" kern="1200">
                <a:solidFill>
                  <a:srgbClr val="233356"/>
                </a:solidFill>
                <a:latin typeface="+mn-lt"/>
                <a:ea typeface="MS PGothic" pitchFamily="34" charset="-128"/>
                <a:cs typeface="MS PGothic" charset="0"/>
              </a:defRPr>
            </a:lvl4pPr>
            <a:lvl5pPr marL="1143000" indent="-228600" algn="l" rtl="0" eaLnBrk="1" fontAlgn="base" hangingPunct="1">
              <a:spcBef>
                <a:spcPts val="300"/>
              </a:spcBef>
              <a:spcAft>
                <a:spcPct val="0"/>
              </a:spcAft>
              <a:buFont typeface="Trebuchet MS" pitchFamily="34" charset="0"/>
              <a:buChar char="—"/>
              <a:defRPr sz="1400" kern="1200">
                <a:solidFill>
                  <a:srgbClr val="233356"/>
                </a:solidFill>
                <a:latin typeface="+mn-lt"/>
                <a:ea typeface="MS PGothic" pitchFamily="34" charset="-128"/>
                <a:cs typeface="MS PGothic" charset="0"/>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rPr>
              <a:t>能快速响应</a:t>
            </a:r>
            <a:r>
              <a:rPr lang="zh-CN" altLang="en-US" sz="1800" dirty="0" smtClean="0">
                <a:solidFill>
                  <a:srgbClr val="233356"/>
                </a:solidFill>
                <a:ea typeface="黑体" panose="02010609060101010101" pitchFamily="49" charset="-122"/>
                <a:cs typeface="+mn-cs"/>
              </a:rPr>
              <a:t>对紧急电话</a:t>
            </a:r>
            <a:endParaRPr lang="en-US" sz="1800" dirty="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cs typeface="+mn-cs"/>
              </a:rPr>
              <a:t>确保每个紧急电话的公共安全</a:t>
            </a:r>
            <a:endParaRPr lang="en-US" sz="1800" dirty="0" smtClean="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cs typeface="+mn-cs"/>
              </a:rPr>
              <a:t>持续绩效改进，通过驾驶舱和</a:t>
            </a:r>
            <a:r>
              <a:rPr lang="en-US" altLang="zh-CN" sz="1800" dirty="0" smtClean="0">
                <a:solidFill>
                  <a:srgbClr val="233356"/>
                </a:solidFill>
                <a:ea typeface="黑体" panose="02010609060101010101" pitchFamily="49" charset="-122"/>
                <a:cs typeface="+mn-cs"/>
              </a:rPr>
              <a:t>KPI</a:t>
            </a:r>
            <a:r>
              <a:rPr lang="zh-CN" altLang="en-US" sz="1800" dirty="0" smtClean="0">
                <a:solidFill>
                  <a:srgbClr val="233356"/>
                </a:solidFill>
                <a:ea typeface="黑体" panose="02010609060101010101" pitchFamily="49" charset="-122"/>
                <a:cs typeface="+mn-cs"/>
              </a:rPr>
              <a:t>更好的找到并预防问题</a:t>
            </a:r>
            <a:endParaRPr lang="en-US" sz="1800" dirty="0">
              <a:solidFill>
                <a:srgbClr val="233356"/>
              </a:solidFill>
              <a:ea typeface="黑体" panose="02010609060101010101" pitchFamily="49" charset="-122"/>
              <a:cs typeface="+mn-cs"/>
            </a:endParaRPr>
          </a:p>
        </p:txBody>
      </p:sp>
      <p:sp>
        <p:nvSpPr>
          <p:cNvPr id="7" name="Textplatzhalter 4"/>
          <p:cNvSpPr txBox="1">
            <a:spLocks/>
          </p:cNvSpPr>
          <p:nvPr/>
        </p:nvSpPr>
        <p:spPr bwMode="auto">
          <a:xfrm>
            <a:off x="6215380" y="1524000"/>
            <a:ext cx="2610000" cy="490220"/>
          </a:xfrm>
          <a:prstGeom prst="round2DiagRect">
            <a:avLst/>
          </a:prstGeom>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anchor="ctr" anchorCtr="0" compatLnSpc="1">
            <a:prstTxWarp prst="textNoShape">
              <a:avLst/>
            </a:prstTxWarp>
          </a:bodyPr>
          <a:lstStyle>
            <a:lvl1pPr marL="92075" indent="0" algn="ctr" rtl="0" eaLnBrk="1" fontAlgn="base" hangingPunct="1">
              <a:spcBef>
                <a:spcPts val="600"/>
              </a:spcBef>
              <a:spcAft>
                <a:spcPct val="0"/>
              </a:spcAft>
              <a:buClr>
                <a:schemeClr val="accent2"/>
              </a:buClr>
              <a:buFont typeface="Arial" charset="0"/>
              <a:buNone/>
              <a:defRPr sz="2000" b="1" kern="1200" baseline="0">
                <a:solidFill>
                  <a:schemeClr val="bg1"/>
                </a:solidFill>
                <a:latin typeface="+mn-lt"/>
                <a:ea typeface="MS PGothic" pitchFamily="34" charset="-128"/>
                <a:cs typeface="MS PGothic" charset="0"/>
              </a:defRPr>
            </a:lvl1pPr>
            <a:lvl2pPr marL="457200" indent="-228600" algn="l" rtl="0" eaLnBrk="1" fontAlgn="base" hangingPunct="1">
              <a:spcBef>
                <a:spcPts val="300"/>
              </a:spcBef>
              <a:spcAft>
                <a:spcPct val="0"/>
              </a:spcAft>
              <a:buClr>
                <a:schemeClr val="accent2"/>
              </a:buClr>
              <a:buFont typeface="Arial" charset="0"/>
              <a:buChar char="•"/>
              <a:defRPr sz="1800" kern="1200">
                <a:solidFill>
                  <a:srgbClr val="233356"/>
                </a:solidFill>
                <a:latin typeface="+mn-lt"/>
                <a:ea typeface="MS PGothic" pitchFamily="34" charset="-128"/>
                <a:cs typeface="MS PGothic" charset="0"/>
              </a:defRPr>
            </a:lvl2pPr>
            <a:lvl3pPr marL="685800" indent="-228600" algn="l" rtl="0" eaLnBrk="1" fontAlgn="base" hangingPunct="1">
              <a:spcBef>
                <a:spcPts val="300"/>
              </a:spcBef>
              <a:spcAft>
                <a:spcPct val="0"/>
              </a:spcAft>
              <a:buFont typeface="Trebuchet MS" pitchFamily="34" charset="0"/>
              <a:buChar char="—"/>
              <a:defRPr sz="1600" kern="1200">
                <a:solidFill>
                  <a:srgbClr val="233356"/>
                </a:solidFill>
                <a:latin typeface="+mn-lt"/>
                <a:ea typeface="MS PGothic" pitchFamily="34" charset="-128"/>
                <a:cs typeface="MS PGothic" charset="0"/>
              </a:defRPr>
            </a:lvl3pPr>
            <a:lvl4pPr marL="914400" indent="-228600" algn="l" rtl="0" eaLnBrk="1" fontAlgn="base" hangingPunct="1">
              <a:spcBef>
                <a:spcPts val="300"/>
              </a:spcBef>
              <a:spcAft>
                <a:spcPct val="0"/>
              </a:spcAft>
              <a:buFont typeface="Trebuchet MS" pitchFamily="34" charset="0"/>
              <a:buChar char="—"/>
              <a:defRPr sz="1400" kern="1200">
                <a:solidFill>
                  <a:srgbClr val="233356"/>
                </a:solidFill>
                <a:latin typeface="+mn-lt"/>
                <a:ea typeface="MS PGothic" pitchFamily="34" charset="-128"/>
                <a:cs typeface="MS PGothic" charset="0"/>
              </a:defRPr>
            </a:lvl4pPr>
            <a:lvl5pPr marL="1143000" indent="-228600" algn="l" rtl="0" eaLnBrk="1" fontAlgn="base" hangingPunct="1">
              <a:spcBef>
                <a:spcPts val="300"/>
              </a:spcBef>
              <a:spcAft>
                <a:spcPct val="0"/>
              </a:spcAft>
              <a:buFont typeface="Trebuchet MS" pitchFamily="34" charset="0"/>
              <a:buChar char="—"/>
              <a:defRPr sz="1400" kern="1200">
                <a:solidFill>
                  <a:srgbClr val="233356"/>
                </a:solidFill>
                <a:latin typeface="+mn-lt"/>
                <a:ea typeface="MS PGothic" pitchFamily="34" charset="-128"/>
                <a:cs typeface="MS PGothic" charset="0"/>
              </a:defRPr>
            </a:lvl5pPr>
            <a:lvl6pPr marL="1371600" indent="-228600" algn="l" defTabSz="914400" rtl="0" eaLnBrk="1" latinLnBrk="0" hangingPunct="1">
              <a:spcBef>
                <a:spcPts val="300"/>
              </a:spcBef>
              <a:buFont typeface="Trebuchet MS" pitchFamily="34" charset="0"/>
              <a:buChar char="—"/>
              <a:defRPr sz="16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6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6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600" kern="1200" baseline="0">
                <a:solidFill>
                  <a:schemeClr val="bg1">
                    <a:lumMod val="50000"/>
                  </a:schemeClr>
                </a:solidFill>
                <a:latin typeface="+mn-lt"/>
                <a:ea typeface="+mn-ea"/>
                <a:cs typeface="+mn-cs"/>
              </a:defRPr>
            </a:lvl9pPr>
          </a:lstStyle>
          <a:p>
            <a:r>
              <a:rPr lang="zh-CN" altLang="en-US" sz="1800" dirty="0" smtClean="0">
                <a:ea typeface="黑体" panose="02010609060101010101" pitchFamily="49" charset="-122"/>
              </a:rPr>
              <a:t>收益</a:t>
            </a:r>
            <a:endParaRPr lang="en-US" sz="1800" dirty="0">
              <a:ea typeface="黑体" panose="02010609060101010101" pitchFamily="49" charset="-122"/>
            </a:endParaRPr>
          </a:p>
        </p:txBody>
      </p:sp>
      <p:pic>
        <p:nvPicPr>
          <p:cNvPr id="10" name="Picture 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9593" y="549015"/>
            <a:ext cx="16478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5079482"/>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a:xfrm>
            <a:off x="521334" y="1794510"/>
            <a:ext cx="8268335" cy="4411980"/>
          </a:xfrm>
        </p:spPr>
        <p:txBody>
          <a:bodyPr/>
          <a:lstStyle/>
          <a:p>
            <a:pPr marL="0" indent="0" algn="ctr">
              <a:lnSpc>
                <a:spcPct val="160000"/>
              </a:lnSpc>
              <a:buNone/>
            </a:pPr>
            <a:endParaRPr lang="en-US" sz="2400" i="1" dirty="0">
              <a:ea typeface="黑体" panose="02010609060101010101" pitchFamily="49" charset="-122"/>
            </a:endParaRPr>
          </a:p>
          <a:p>
            <a:pPr marL="0" indent="0" algn="ctr">
              <a:lnSpc>
                <a:spcPct val="160000"/>
              </a:lnSpc>
              <a:buNone/>
            </a:pPr>
            <a:r>
              <a:rPr lang="en-US" sz="2400" i="1" dirty="0" smtClean="0">
                <a:ea typeface="黑体" panose="02010609060101010101" pitchFamily="49" charset="-122"/>
              </a:rPr>
              <a:t>“</a:t>
            </a:r>
            <a:r>
              <a:rPr lang="zh-CN" altLang="en-US" sz="2400" i="1" dirty="0" smtClean="0">
                <a:ea typeface="黑体" panose="02010609060101010101" pitchFamily="49" charset="-122"/>
              </a:rPr>
              <a:t>我们现在对执行速度慢的工单能够做出更加快速的响应。</a:t>
            </a:r>
            <a:r>
              <a:rPr lang="en-US" sz="2400" i="1" dirty="0">
                <a:ea typeface="黑体" panose="02010609060101010101" pitchFamily="49" charset="-122"/>
              </a:rPr>
              <a:t/>
            </a:r>
            <a:br>
              <a:rPr lang="en-US" sz="2400" i="1" dirty="0">
                <a:ea typeface="黑体" panose="02010609060101010101" pitchFamily="49" charset="-122"/>
              </a:rPr>
            </a:br>
            <a:r>
              <a:rPr lang="zh-CN" altLang="en-US" sz="2400" i="1" dirty="0" smtClean="0">
                <a:ea typeface="黑体" panose="02010609060101010101" pitchFamily="49" charset="-122"/>
              </a:rPr>
              <a:t>我们能够比客户更早发现速度慢的或是延迟的工单。</a:t>
            </a:r>
            <a:r>
              <a:rPr lang="en-US" sz="2400" i="1" dirty="0" smtClean="0">
                <a:ea typeface="黑体" panose="02010609060101010101" pitchFamily="49" charset="-122"/>
              </a:rPr>
              <a:t>”</a:t>
            </a:r>
            <a:endParaRPr lang="en-US" sz="2400" i="1" dirty="0">
              <a:ea typeface="黑体" panose="02010609060101010101" pitchFamily="49" charset="-122"/>
            </a:endParaRPr>
          </a:p>
          <a:p>
            <a:pPr marL="0" indent="0" algn="ctr">
              <a:lnSpc>
                <a:spcPct val="160000"/>
              </a:lnSpc>
              <a:buNone/>
            </a:pPr>
            <a:endParaRPr lang="en-US" sz="2400" i="1" dirty="0">
              <a:ea typeface="黑体" panose="02010609060101010101" pitchFamily="49" charset="-122"/>
            </a:endParaRPr>
          </a:p>
        </p:txBody>
      </p:sp>
      <p:sp>
        <p:nvSpPr>
          <p:cNvPr id="4" name="Titel 3"/>
          <p:cNvSpPr>
            <a:spLocks noGrp="1"/>
          </p:cNvSpPr>
          <p:nvPr>
            <p:ph type="title"/>
          </p:nvPr>
        </p:nvSpPr>
        <p:spPr/>
        <p:txBody>
          <a:bodyPr/>
          <a:lstStyle/>
          <a:p>
            <a:r>
              <a:rPr lang="zh-CN" altLang="en-US" sz="2000" dirty="0" smtClean="0">
                <a:latin typeface="+mn-lt"/>
                <a:ea typeface="黑体" panose="02010609060101010101" pitchFamily="49" charset="-122"/>
              </a:rPr>
              <a:t>成功使用</a:t>
            </a:r>
            <a:r>
              <a:rPr lang="en-US" sz="2000" dirty="0" err="1" smtClean="0">
                <a:latin typeface="+mn-lt"/>
                <a:ea typeface="黑体" panose="02010609060101010101" pitchFamily="49" charset="-122"/>
              </a:rPr>
              <a:t>webMethods</a:t>
            </a:r>
            <a:r>
              <a:rPr lang="zh-CN" altLang="en-US" sz="2000" dirty="0" smtClean="0">
                <a:latin typeface="+mn-lt"/>
                <a:ea typeface="黑体" panose="02010609060101010101" pitchFamily="49" charset="-122"/>
              </a:rPr>
              <a:t>的客户引言</a:t>
            </a:r>
            <a:endParaRPr lang="en-US" sz="2000" dirty="0">
              <a:latin typeface="+mn-lt"/>
              <a:ea typeface="黑体" panose="02010609060101010101" pitchFamily="49" charset="-122"/>
            </a:endParaRPr>
          </a:p>
        </p:txBody>
      </p:sp>
      <p:sp>
        <p:nvSpPr>
          <p:cNvPr id="5" name="Textplatzhalter 4"/>
          <p:cNvSpPr>
            <a:spLocks noGrp="1"/>
          </p:cNvSpPr>
          <p:nvPr>
            <p:ph type="body" sz="quarter" idx="20"/>
          </p:nvPr>
        </p:nvSpPr>
        <p:spPr>
          <a:xfrm>
            <a:off x="508000" y="1520189"/>
            <a:ext cx="8280000" cy="603885"/>
          </a:xfrm>
        </p:spPr>
        <p:txBody>
          <a:bodyPr/>
          <a:lstStyle/>
          <a:p>
            <a:pPr algn="l"/>
            <a:r>
              <a:rPr lang="zh-CN" altLang="en-US" dirty="0" smtClean="0">
                <a:ea typeface="黑体" panose="02010609060101010101" pitchFamily="49" charset="-122"/>
              </a:rPr>
              <a:t>英国配气网络公司的</a:t>
            </a:r>
            <a:r>
              <a:rPr lang="en-US" altLang="zh-CN" dirty="0" smtClean="0">
                <a:ea typeface="黑体" panose="02010609060101010101" pitchFamily="49" charset="-122"/>
              </a:rPr>
              <a:t>IT</a:t>
            </a:r>
            <a:r>
              <a:rPr lang="zh-CN" altLang="en-US" dirty="0" smtClean="0">
                <a:ea typeface="黑体" panose="02010609060101010101" pitchFamily="49" charset="-122"/>
              </a:rPr>
              <a:t>经理</a:t>
            </a:r>
            <a:r>
              <a:rPr lang="en-US" dirty="0" smtClean="0">
                <a:ea typeface="黑体" panose="02010609060101010101" pitchFamily="49" charset="-122"/>
              </a:rPr>
              <a:t>Christopher John</a:t>
            </a:r>
            <a:endParaRPr lang="en-US" dirty="0">
              <a:ea typeface="黑体" panose="02010609060101010101" pitchFamily="49" charset="-122"/>
            </a:endParaRPr>
          </a:p>
        </p:txBody>
      </p:sp>
      <p:pic>
        <p:nvPicPr>
          <p:cNvPr id="7" name="Picture 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9593" y="549015"/>
            <a:ext cx="16478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171651"/>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pPr marL="285750" lvl="0" indent="-285750">
              <a:lnSpc>
                <a:spcPct val="85000"/>
              </a:lnSpc>
              <a:spcBef>
                <a:spcPct val="50000"/>
              </a:spcBef>
              <a:buClrTx/>
              <a:buFont typeface="Arial" pitchFamily="34" charset="0"/>
              <a:buChar char="•"/>
            </a:pPr>
            <a:r>
              <a:rPr lang="zh-CN" altLang="en-US" dirty="0" smtClean="0">
                <a:solidFill>
                  <a:srgbClr val="233356"/>
                </a:solidFill>
                <a:ea typeface="黑体" panose="02010609060101010101" pitchFamily="49" charset="-122"/>
                <a:cs typeface="+mn-cs"/>
              </a:rPr>
              <a:t>创建、注册工单，并分配地区和资源</a:t>
            </a:r>
            <a:endParaRPr lang="en-US" dirty="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r>
              <a:rPr lang="zh-CN" altLang="en-US" dirty="0" smtClean="0">
                <a:solidFill>
                  <a:srgbClr val="233356"/>
                </a:solidFill>
                <a:ea typeface="黑体" panose="02010609060101010101" pitchFamily="49" charset="-122"/>
                <a:cs typeface="+mn-cs"/>
              </a:rPr>
              <a:t>通过这个过程</a:t>
            </a:r>
            <a:r>
              <a:rPr lang="en-US" altLang="zh-CN" dirty="0" smtClean="0">
                <a:solidFill>
                  <a:srgbClr val="233356"/>
                </a:solidFill>
                <a:ea typeface="黑体" panose="02010609060101010101" pitchFamily="49" charset="-122"/>
                <a:cs typeface="+mn-cs"/>
              </a:rPr>
              <a:t>,</a:t>
            </a:r>
            <a:r>
              <a:rPr lang="zh-CN" altLang="en-US" dirty="0" smtClean="0">
                <a:solidFill>
                  <a:srgbClr val="233356"/>
                </a:solidFill>
                <a:ea typeface="黑体" panose="02010609060101010101" pitchFamily="49" charset="-122"/>
                <a:cs typeface="+mn-cs"/>
              </a:rPr>
              <a:t>业务活动是一种检测流，通过设置不同的</a:t>
            </a:r>
            <a:r>
              <a:rPr lang="en-US" altLang="zh-CN" dirty="0" smtClean="0">
                <a:solidFill>
                  <a:srgbClr val="233356"/>
                </a:solidFill>
                <a:ea typeface="黑体" panose="02010609060101010101" pitchFamily="49" charset="-122"/>
                <a:cs typeface="+mn-cs"/>
              </a:rPr>
              <a:t>SLA</a:t>
            </a:r>
            <a:r>
              <a:rPr lang="zh-CN" altLang="en-US" dirty="0" smtClean="0">
                <a:solidFill>
                  <a:srgbClr val="233356"/>
                </a:solidFill>
                <a:ea typeface="黑体" panose="02010609060101010101" pitchFamily="49" charset="-122"/>
                <a:cs typeface="+mn-cs"/>
              </a:rPr>
              <a:t>确保在可接受的时间范围内事件通过</a:t>
            </a:r>
            <a:endParaRPr lang="en-US" dirty="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r>
              <a:rPr lang="zh-CN" altLang="en-US" dirty="0" smtClean="0">
                <a:solidFill>
                  <a:srgbClr val="233356"/>
                </a:solidFill>
                <a:ea typeface="黑体" panose="02010609060101010101" pitchFamily="49" charset="-122"/>
                <a:cs typeface="+mn-cs"/>
              </a:rPr>
              <a:t>不是寻找错误，寻找错误需要通过系统实现</a:t>
            </a:r>
            <a:endParaRPr lang="en-US" dirty="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endParaRPr lang="en-US" dirty="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endParaRPr lang="en-US" dirty="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endParaRPr lang="en-US" dirty="0">
              <a:solidFill>
                <a:srgbClr val="233356"/>
              </a:solidFill>
              <a:ea typeface="黑体" panose="02010609060101010101" pitchFamily="49" charset="-122"/>
              <a:cs typeface="+mn-cs"/>
            </a:endParaRPr>
          </a:p>
        </p:txBody>
      </p:sp>
      <p:sp>
        <p:nvSpPr>
          <p:cNvPr id="3" name="Inhaltsplatzhalter 2"/>
          <p:cNvSpPr>
            <a:spLocks noGrp="1"/>
          </p:cNvSpPr>
          <p:nvPr>
            <p:ph sz="half" idx="10"/>
          </p:nvPr>
        </p:nvSpPr>
        <p:spPr/>
        <p:txBody>
          <a:bodyPr/>
          <a:lstStyle/>
          <a:p>
            <a:pPr marL="285750" lvl="0" indent="-285750">
              <a:lnSpc>
                <a:spcPct val="85000"/>
              </a:lnSpc>
              <a:spcBef>
                <a:spcPct val="50000"/>
              </a:spcBef>
              <a:buClrTx/>
              <a:buFont typeface="Arial" pitchFamily="34" charset="0"/>
              <a:buChar char="•"/>
            </a:pPr>
            <a:r>
              <a:rPr lang="zh-CN" altLang="en-US" dirty="0" smtClean="0">
                <a:solidFill>
                  <a:srgbClr val="233356"/>
                </a:solidFill>
                <a:ea typeface="黑体" panose="02010609060101010101" pitchFamily="49" charset="-122"/>
                <a:cs typeface="+mn-cs"/>
              </a:rPr>
              <a:t>目前可以监控具体的</a:t>
            </a:r>
            <a:r>
              <a:rPr lang="en-US" altLang="zh-CN" dirty="0" smtClean="0">
                <a:solidFill>
                  <a:srgbClr val="233356"/>
                </a:solidFill>
                <a:ea typeface="黑体" panose="02010609060101010101" pitchFamily="49" charset="-122"/>
                <a:cs typeface="+mn-cs"/>
              </a:rPr>
              <a:t>KPI</a:t>
            </a:r>
            <a:r>
              <a:rPr lang="zh-CN" altLang="en-US" dirty="0" smtClean="0">
                <a:solidFill>
                  <a:srgbClr val="233356"/>
                </a:solidFill>
                <a:ea typeface="黑体" panose="02010609060101010101" pitchFamily="49" charset="-122"/>
                <a:cs typeface="+mn-cs"/>
              </a:rPr>
              <a:t>：</a:t>
            </a:r>
            <a:endParaRPr lang="en-US" dirty="0" smtClean="0">
              <a:solidFill>
                <a:srgbClr val="233356"/>
              </a:solidFill>
              <a:ea typeface="黑体" panose="02010609060101010101" pitchFamily="49" charset="-122"/>
              <a:cs typeface="+mn-cs"/>
            </a:endParaRPr>
          </a:p>
          <a:p>
            <a:pPr marL="514350" lvl="1" indent="-285750">
              <a:lnSpc>
                <a:spcPct val="85000"/>
              </a:lnSpc>
              <a:spcBef>
                <a:spcPct val="50000"/>
              </a:spcBef>
              <a:buClrTx/>
              <a:buFont typeface="Arial" pitchFamily="34" charset="0"/>
              <a:buChar char="•"/>
            </a:pPr>
            <a:r>
              <a:rPr lang="zh-CN" altLang="en-US" sz="2000" dirty="0" smtClean="0">
                <a:solidFill>
                  <a:srgbClr val="233356"/>
                </a:solidFill>
                <a:ea typeface="黑体" panose="02010609060101010101" pitchFamily="49" charset="-122"/>
                <a:cs typeface="+mn-cs"/>
              </a:rPr>
              <a:t>收到紧急任务的时间</a:t>
            </a:r>
            <a:endParaRPr lang="en-US" sz="2000" dirty="0" smtClean="0">
              <a:solidFill>
                <a:srgbClr val="233356"/>
              </a:solidFill>
              <a:ea typeface="黑体" panose="02010609060101010101" pitchFamily="49" charset="-122"/>
              <a:cs typeface="+mn-cs"/>
            </a:endParaRPr>
          </a:p>
          <a:p>
            <a:pPr marL="514350" lvl="1" indent="-285750">
              <a:lnSpc>
                <a:spcPct val="85000"/>
              </a:lnSpc>
              <a:spcBef>
                <a:spcPct val="50000"/>
              </a:spcBef>
              <a:buClrTx/>
              <a:buFont typeface="Arial" pitchFamily="34" charset="0"/>
              <a:buChar char="•"/>
            </a:pPr>
            <a:r>
              <a:rPr lang="zh-CN" altLang="en-US" sz="2000" dirty="0" smtClean="0">
                <a:solidFill>
                  <a:srgbClr val="233356"/>
                </a:solidFill>
                <a:ea typeface="黑体" panose="02010609060101010101" pitchFamily="49" charset="-122"/>
                <a:cs typeface="+mn-cs"/>
              </a:rPr>
              <a:t>处理任务的时间</a:t>
            </a:r>
            <a:endParaRPr lang="en-US" sz="2000" dirty="0" smtClean="0">
              <a:solidFill>
                <a:srgbClr val="233356"/>
              </a:solidFill>
              <a:ea typeface="黑体" panose="02010609060101010101" pitchFamily="49" charset="-122"/>
              <a:cs typeface="+mn-cs"/>
            </a:endParaRPr>
          </a:p>
          <a:p>
            <a:pPr marL="514350" lvl="1" indent="-285750">
              <a:lnSpc>
                <a:spcPct val="85000"/>
              </a:lnSpc>
              <a:spcBef>
                <a:spcPct val="50000"/>
              </a:spcBef>
              <a:buClrTx/>
              <a:buFont typeface="Arial" pitchFamily="34" charset="0"/>
              <a:buChar char="•"/>
            </a:pPr>
            <a:r>
              <a:rPr lang="zh-CN" altLang="en-US" sz="2000" dirty="0" smtClean="0">
                <a:solidFill>
                  <a:srgbClr val="233356"/>
                </a:solidFill>
                <a:ea typeface="黑体" panose="02010609060101010101" pitchFamily="49" charset="-122"/>
                <a:cs typeface="+mn-cs"/>
              </a:rPr>
              <a:t>将一个任务分配给一个区域的时间</a:t>
            </a:r>
            <a:endParaRPr lang="en-US" sz="2000" dirty="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r>
              <a:rPr lang="zh-CN" altLang="en-US" dirty="0" smtClean="0">
                <a:solidFill>
                  <a:srgbClr val="233356"/>
                </a:solidFill>
                <a:ea typeface="黑体" panose="02010609060101010101" pitchFamily="49" charset="-122"/>
                <a:cs typeface="+mn-cs"/>
              </a:rPr>
              <a:t>目前可以看到瓶颈，因此可以识别出潜在的系统问题</a:t>
            </a:r>
            <a:endParaRPr lang="en-US" dirty="0">
              <a:solidFill>
                <a:srgbClr val="233356"/>
              </a:solidFill>
              <a:ea typeface="黑体" panose="02010609060101010101" pitchFamily="49" charset="-122"/>
              <a:cs typeface="+mn-cs"/>
            </a:endParaRPr>
          </a:p>
        </p:txBody>
      </p:sp>
      <p:sp>
        <p:nvSpPr>
          <p:cNvPr id="4" name="Titel 3"/>
          <p:cNvSpPr>
            <a:spLocks noGrp="1"/>
          </p:cNvSpPr>
          <p:nvPr>
            <p:ph type="title"/>
          </p:nvPr>
        </p:nvSpPr>
        <p:spPr/>
        <p:txBody>
          <a:bodyPr/>
          <a:lstStyle/>
          <a:p>
            <a:r>
              <a:rPr lang="zh-CN" altLang="en-US" sz="2000" dirty="0" smtClean="0">
                <a:latin typeface="+mn-lt"/>
                <a:ea typeface="黑体" panose="02010609060101010101" pitchFamily="49" charset="-122"/>
              </a:rPr>
              <a:t>成功使用</a:t>
            </a:r>
            <a:r>
              <a:rPr lang="en-US" sz="2000" dirty="0" err="1" smtClean="0">
                <a:latin typeface="+mn-lt"/>
                <a:ea typeface="黑体" panose="02010609060101010101" pitchFamily="49" charset="-122"/>
              </a:rPr>
              <a:t>webMethods</a:t>
            </a:r>
            <a:r>
              <a:rPr lang="zh-CN" altLang="en-US" sz="2000" dirty="0" smtClean="0">
                <a:latin typeface="+mn-lt"/>
                <a:ea typeface="黑体" panose="02010609060101010101" pitchFamily="49" charset="-122"/>
              </a:rPr>
              <a:t>的解决方案</a:t>
            </a:r>
            <a:endParaRPr lang="en-US" sz="2000" dirty="0">
              <a:latin typeface="+mn-lt"/>
              <a:ea typeface="黑体" panose="02010609060101010101" pitchFamily="49" charset="-122"/>
            </a:endParaRPr>
          </a:p>
        </p:txBody>
      </p:sp>
      <p:sp>
        <p:nvSpPr>
          <p:cNvPr id="5" name="Textplatzhalter 4"/>
          <p:cNvSpPr>
            <a:spLocks noGrp="1"/>
          </p:cNvSpPr>
          <p:nvPr>
            <p:ph type="body" sz="quarter" idx="20"/>
          </p:nvPr>
        </p:nvSpPr>
        <p:spPr>
          <a:xfrm>
            <a:off x="519430" y="1520190"/>
            <a:ext cx="4032000" cy="490220"/>
          </a:xfrm>
        </p:spPr>
        <p:txBody>
          <a:bodyPr/>
          <a:lstStyle/>
          <a:p>
            <a:r>
              <a:rPr lang="zh-CN" altLang="en-US" sz="1800" dirty="0" smtClean="0">
                <a:ea typeface="黑体" panose="02010609060101010101" pitchFamily="49" charset="-122"/>
              </a:rPr>
              <a:t>解决方案</a:t>
            </a:r>
            <a:endParaRPr lang="en-US" sz="1800" dirty="0">
              <a:ea typeface="黑体" panose="02010609060101010101" pitchFamily="49" charset="-122"/>
            </a:endParaRPr>
          </a:p>
        </p:txBody>
      </p:sp>
      <p:sp>
        <p:nvSpPr>
          <p:cNvPr id="6" name="Textplatzhalter 5"/>
          <p:cNvSpPr>
            <a:spLocks noGrp="1"/>
          </p:cNvSpPr>
          <p:nvPr>
            <p:ph type="body" sz="quarter" idx="21"/>
          </p:nvPr>
        </p:nvSpPr>
        <p:spPr/>
        <p:txBody>
          <a:bodyPr/>
          <a:lstStyle/>
          <a:p>
            <a:r>
              <a:rPr lang="zh-CN" altLang="en-US" sz="1800" dirty="0" smtClean="0">
                <a:ea typeface="黑体" panose="02010609060101010101" pitchFamily="49" charset="-122"/>
              </a:rPr>
              <a:t>关键组件</a:t>
            </a:r>
            <a:endParaRPr lang="en-US" sz="1800" dirty="0">
              <a:ea typeface="黑体" panose="02010609060101010101" pitchFamily="49" charset="-122"/>
            </a:endParaRPr>
          </a:p>
        </p:txBody>
      </p:sp>
      <p:pic>
        <p:nvPicPr>
          <p:cNvPr id="8" name="Picture 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9593" y="549015"/>
            <a:ext cx="16478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5220037"/>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pPr marL="285750" lvl="0" indent="-285750">
              <a:lnSpc>
                <a:spcPct val="85000"/>
              </a:lnSpc>
              <a:spcBef>
                <a:spcPct val="50000"/>
              </a:spcBef>
              <a:buClrTx/>
              <a:buFont typeface="Arial" pitchFamily="34" charset="0"/>
              <a:buChar char="•"/>
            </a:pPr>
            <a:r>
              <a:rPr lang="en-US" dirty="0" err="1" smtClean="0">
                <a:solidFill>
                  <a:srgbClr val="233356"/>
                </a:solidFill>
                <a:ea typeface="黑体" panose="02010609060101010101" pitchFamily="49" charset="-122"/>
                <a:cs typeface="+mn-cs"/>
              </a:rPr>
              <a:t>webMethods</a:t>
            </a:r>
            <a:r>
              <a:rPr lang="en-US" dirty="0" smtClean="0">
                <a:solidFill>
                  <a:srgbClr val="233356"/>
                </a:solidFill>
                <a:ea typeface="黑体" panose="02010609060101010101" pitchFamily="49" charset="-122"/>
                <a:cs typeface="+mn-cs"/>
              </a:rPr>
              <a:t> BAM</a:t>
            </a:r>
            <a:r>
              <a:rPr lang="zh-CN" altLang="en-US" dirty="0" smtClean="0">
                <a:solidFill>
                  <a:srgbClr val="233356"/>
                </a:solidFill>
                <a:ea typeface="黑体" panose="02010609060101010101" pitchFamily="49" charset="-122"/>
                <a:cs typeface="+mn-cs"/>
              </a:rPr>
              <a:t>软件提供实时的流程监控，可以持续优化绩效</a:t>
            </a:r>
            <a:endParaRPr lang="en-US" dirty="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r>
              <a:rPr lang="en-US" dirty="0" err="1" smtClean="0">
                <a:solidFill>
                  <a:srgbClr val="233356"/>
                </a:solidFill>
                <a:ea typeface="黑体" panose="02010609060101010101" pitchFamily="49" charset="-122"/>
                <a:cs typeface="+mn-cs"/>
              </a:rPr>
              <a:t>webMethods</a:t>
            </a:r>
            <a:r>
              <a:rPr lang="en-US" dirty="0" smtClean="0">
                <a:solidFill>
                  <a:srgbClr val="233356"/>
                </a:solidFill>
                <a:ea typeface="黑体" panose="02010609060101010101" pitchFamily="49" charset="-122"/>
                <a:cs typeface="+mn-cs"/>
              </a:rPr>
              <a:t> Broker</a:t>
            </a:r>
            <a:r>
              <a:rPr lang="zh-CN" altLang="en-US" dirty="0" smtClean="0">
                <a:solidFill>
                  <a:srgbClr val="233356"/>
                </a:solidFill>
                <a:ea typeface="黑体" panose="02010609060101010101" pitchFamily="49" charset="-122"/>
                <a:cs typeface="+mn-cs"/>
              </a:rPr>
              <a:t>提供高速高效的消息中枢</a:t>
            </a:r>
            <a:endParaRPr lang="en-US" dirty="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r>
              <a:rPr lang="en-US" dirty="0" smtClean="0">
                <a:solidFill>
                  <a:srgbClr val="233356"/>
                </a:solidFill>
                <a:ea typeface="黑体" panose="02010609060101010101" pitchFamily="49" charset="-122"/>
                <a:cs typeface="+mn-cs"/>
              </a:rPr>
              <a:t>webMethods </a:t>
            </a:r>
            <a:r>
              <a:rPr lang="en-US" dirty="0">
                <a:solidFill>
                  <a:srgbClr val="233356"/>
                </a:solidFill>
                <a:ea typeface="黑体" panose="02010609060101010101" pitchFamily="49" charset="-122"/>
                <a:cs typeface="+mn-cs"/>
              </a:rPr>
              <a:t>Integration </a:t>
            </a:r>
            <a:r>
              <a:rPr lang="en-US" dirty="0" smtClean="0">
                <a:solidFill>
                  <a:srgbClr val="233356"/>
                </a:solidFill>
                <a:ea typeface="黑体" panose="02010609060101010101" pitchFamily="49" charset="-122"/>
                <a:cs typeface="+mn-cs"/>
              </a:rPr>
              <a:t>Server</a:t>
            </a:r>
            <a:r>
              <a:rPr lang="zh-CN" altLang="en-US" dirty="0" smtClean="0">
                <a:solidFill>
                  <a:srgbClr val="233356"/>
                </a:solidFill>
                <a:ea typeface="黑体" panose="02010609060101010101" pitchFamily="49" charset="-122"/>
                <a:cs typeface="+mn-cs"/>
              </a:rPr>
              <a:t>帮助客户可视化的观察数据进出任何系统，包括</a:t>
            </a:r>
            <a:r>
              <a:rPr lang="en-US" altLang="zh-CN" dirty="0" smtClean="0">
                <a:solidFill>
                  <a:srgbClr val="233356"/>
                </a:solidFill>
                <a:ea typeface="黑体" panose="02010609060101010101" pitchFamily="49" charset="-122"/>
                <a:cs typeface="+mn-cs"/>
              </a:rPr>
              <a:t>SAP</a:t>
            </a:r>
            <a:endParaRPr lang="en-US" dirty="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endParaRPr lang="en-US" dirty="0">
              <a:solidFill>
                <a:srgbClr val="233356"/>
              </a:solidFill>
              <a:ea typeface="黑体" panose="02010609060101010101" pitchFamily="49" charset="-122"/>
              <a:cs typeface="+mn-cs"/>
            </a:endParaRPr>
          </a:p>
        </p:txBody>
      </p:sp>
      <p:sp>
        <p:nvSpPr>
          <p:cNvPr id="4" name="Titel 3"/>
          <p:cNvSpPr>
            <a:spLocks noGrp="1"/>
          </p:cNvSpPr>
          <p:nvPr>
            <p:ph type="title"/>
          </p:nvPr>
        </p:nvSpPr>
        <p:spPr/>
        <p:txBody>
          <a:bodyPr/>
          <a:lstStyle/>
          <a:p>
            <a:r>
              <a:rPr lang="zh-CN" altLang="en-US" sz="2000" dirty="0" smtClean="0">
                <a:latin typeface="+mn-lt"/>
                <a:ea typeface="黑体" panose="02010609060101010101" pitchFamily="49" charset="-122"/>
              </a:rPr>
              <a:t>成功使用</a:t>
            </a:r>
            <a:r>
              <a:rPr lang="en-US" altLang="zh-CN" sz="2000" dirty="0" err="1" smtClean="0">
                <a:latin typeface="+mn-lt"/>
                <a:ea typeface="黑体" panose="02010609060101010101" pitchFamily="49" charset="-122"/>
              </a:rPr>
              <a:t>webMethods</a:t>
            </a:r>
            <a:r>
              <a:rPr lang="zh-CN" altLang="en-US" sz="2000" dirty="0" smtClean="0">
                <a:latin typeface="+mn-lt"/>
                <a:ea typeface="黑体" panose="02010609060101010101" pitchFamily="49" charset="-122"/>
              </a:rPr>
              <a:t>的解决方案</a:t>
            </a:r>
            <a:endParaRPr lang="en-US" sz="2000" dirty="0">
              <a:latin typeface="+mn-lt"/>
              <a:ea typeface="黑体" panose="02010609060101010101" pitchFamily="49" charset="-122"/>
            </a:endParaRPr>
          </a:p>
        </p:txBody>
      </p:sp>
      <p:sp>
        <p:nvSpPr>
          <p:cNvPr id="5" name="Textplatzhalter 4"/>
          <p:cNvSpPr>
            <a:spLocks noGrp="1"/>
          </p:cNvSpPr>
          <p:nvPr>
            <p:ph type="body" sz="quarter" idx="20"/>
          </p:nvPr>
        </p:nvSpPr>
        <p:spPr>
          <a:xfrm>
            <a:off x="519430" y="1520190"/>
            <a:ext cx="4032000" cy="490220"/>
          </a:xfrm>
        </p:spPr>
        <p:txBody>
          <a:bodyPr/>
          <a:lstStyle/>
          <a:p>
            <a:r>
              <a:rPr lang="zh-CN" altLang="en-US" sz="1800" dirty="0" smtClean="0">
                <a:ea typeface="黑体" panose="02010609060101010101" pitchFamily="49" charset="-122"/>
              </a:rPr>
              <a:t>解决方案</a:t>
            </a:r>
            <a:endParaRPr lang="en-US" sz="1800" dirty="0">
              <a:ea typeface="黑体" panose="02010609060101010101" pitchFamily="49" charset="-122"/>
            </a:endParaRPr>
          </a:p>
        </p:txBody>
      </p:sp>
      <p:sp>
        <p:nvSpPr>
          <p:cNvPr id="6" name="Textplatzhalter 5"/>
          <p:cNvSpPr>
            <a:spLocks noGrp="1"/>
          </p:cNvSpPr>
          <p:nvPr>
            <p:ph type="body" sz="quarter" idx="21"/>
          </p:nvPr>
        </p:nvSpPr>
        <p:spPr/>
        <p:txBody>
          <a:bodyPr/>
          <a:lstStyle/>
          <a:p>
            <a:r>
              <a:rPr lang="zh-CN" altLang="en-US" sz="1800" dirty="0" smtClean="0">
                <a:ea typeface="黑体" panose="02010609060101010101" pitchFamily="49" charset="-122"/>
              </a:rPr>
              <a:t>关键组件</a:t>
            </a:r>
            <a:endParaRPr lang="en-US" sz="1800" dirty="0">
              <a:ea typeface="黑体" panose="02010609060101010101" pitchFamily="49" charset="-122"/>
            </a:endParaRPr>
          </a:p>
        </p:txBody>
      </p:sp>
      <p:pic>
        <p:nvPicPr>
          <p:cNvPr id="8" name="Picture 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9593" y="549015"/>
            <a:ext cx="16478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Inhaltsplatzhalter 6"/>
          <p:cNvSpPr>
            <a:spLocks noGrp="1"/>
          </p:cNvSpPr>
          <p:nvPr>
            <p:ph sz="half" idx="10"/>
          </p:nvPr>
        </p:nvSpPr>
        <p:spPr/>
        <p:txBody>
          <a:bodyPr/>
          <a:lstStyle/>
          <a:p>
            <a:endParaRPr lang="en-US" dirty="0">
              <a:ea typeface="黑体" panose="02010609060101010101" pitchFamily="49" charset="-122"/>
            </a:endParaRPr>
          </a:p>
        </p:txBody>
      </p:sp>
      <p:pic>
        <p:nvPicPr>
          <p:cNvPr id="9"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r="1152"/>
          <a:stretch>
            <a:fillRect/>
          </a:stretch>
        </p:blipFill>
        <p:spPr bwMode="auto">
          <a:xfrm>
            <a:off x="4920870" y="1998733"/>
            <a:ext cx="3843338" cy="288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22"/>
          <p:cNvSpPr>
            <a:spLocks noChangeArrowheads="1"/>
          </p:cNvSpPr>
          <p:nvPr/>
        </p:nvSpPr>
        <p:spPr bwMode="auto">
          <a:xfrm>
            <a:off x="4948479" y="5046994"/>
            <a:ext cx="388778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200" dirty="0">
                <a:latin typeface="+mn-lt"/>
                <a:ea typeface="黑体" panose="02010609060101010101" pitchFamily="49" charset="-122"/>
              </a:rPr>
              <a:t>Using webMethods for Optimize, WWU can drill down to analyze events and overlay KPIs for an even more complete view of its handling of emergency calls. This helps WWU make the best, most accurate </a:t>
            </a:r>
            <a:r>
              <a:rPr lang="en-US" sz="1200" dirty="0" err="1">
                <a:latin typeface="+mn-lt"/>
                <a:ea typeface="黑体" panose="02010609060101010101" pitchFamily="49" charset="-122"/>
              </a:rPr>
              <a:t>decis</a:t>
            </a:r>
            <a:r>
              <a:rPr lang="en-US" sz="1200" dirty="0">
                <a:latin typeface="+mn-lt"/>
                <a:ea typeface="黑体" panose="02010609060101010101" pitchFamily="49" charset="-122"/>
              </a:rPr>
              <a:t>-ions to improve safety and performance.</a:t>
            </a:r>
          </a:p>
        </p:txBody>
      </p:sp>
    </p:spTree>
    <p:extLst>
      <p:ext uri="{BB962C8B-B14F-4D97-AF65-F5344CB8AC3E}">
        <p14:creationId xmlns:p14="http://schemas.microsoft.com/office/powerpoint/2010/main" val="28608472"/>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a:spLocks/>
          </p:cNvSpPr>
          <p:nvPr/>
        </p:nvSpPr>
        <p:spPr bwMode="auto">
          <a:xfrm>
            <a:off x="508000" y="1280608"/>
            <a:ext cx="8128000" cy="904875"/>
          </a:xfrm>
          <a:prstGeom prst="round2DiagRect">
            <a:avLst>
              <a:gd name="adj1" fmla="val 22983"/>
              <a:gd name="adj2" fmla="val 0"/>
            </a:avLst>
          </a:prstGeom>
          <a:gradFill flip="none" rotWithShape="1">
            <a:gsLst>
              <a:gs pos="0">
                <a:schemeClr val="tx1">
                  <a:lumMod val="50000"/>
                </a:schemeClr>
              </a:gs>
              <a:gs pos="50000">
                <a:schemeClr val="tx1">
                  <a:lumMod val="75000"/>
                </a:schemeClr>
              </a:gs>
              <a:gs pos="100000">
                <a:schemeClr val="tx1"/>
              </a:gs>
            </a:gsLst>
            <a:lin ang="16200000" scaled="1"/>
            <a:tileRect/>
          </a:gradFill>
          <a:ln>
            <a:noFill/>
          </a:ln>
        </p:spPr>
        <p:txBody>
          <a:bodyPr vert="horz" wrap="square" lIns="91440" tIns="45720" rIns="91440" bIns="45720" numCol="1" anchor="ctr" anchorCtr="0" compatLnSpc="1">
            <a:prstTxWarp prst="textNoShape">
              <a:avLst/>
            </a:prstTxWarp>
          </a:bodyPr>
          <a:lstStyle/>
          <a:p>
            <a:pPr algn="ctr"/>
            <a:r>
              <a:rPr lang="zh-CN" altLang="en-US" sz="3200" b="1" dirty="0">
                <a:solidFill>
                  <a:schemeClr val="bg1"/>
                </a:solidFill>
                <a:latin typeface="+mn-lt"/>
                <a:ea typeface="黑体" panose="02010609060101010101" pitchFamily="49" charset="-122"/>
              </a:rPr>
              <a:t>统一的流程透明平台</a:t>
            </a:r>
            <a:endParaRPr lang="en-US" sz="2000" b="1" dirty="0">
              <a:solidFill>
                <a:schemeClr val="bg1"/>
              </a:solidFill>
              <a:latin typeface="+mn-lt"/>
              <a:ea typeface="黑体" panose="02010609060101010101" pitchFamily="49" charset="-122"/>
            </a:endParaRPr>
          </a:p>
        </p:txBody>
      </p:sp>
      <p:sp>
        <p:nvSpPr>
          <p:cNvPr id="10" name="Freeform 8"/>
          <p:cNvSpPr>
            <a:spLocks/>
          </p:cNvSpPr>
          <p:nvPr/>
        </p:nvSpPr>
        <p:spPr bwMode="auto">
          <a:xfrm>
            <a:off x="507999" y="4080958"/>
            <a:ext cx="2412621"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a:extLst/>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2" name="Freeform 7"/>
          <p:cNvSpPr>
            <a:spLocks/>
          </p:cNvSpPr>
          <p:nvPr/>
        </p:nvSpPr>
        <p:spPr bwMode="auto">
          <a:xfrm>
            <a:off x="3016159" y="2287221"/>
            <a:ext cx="2574925"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4" name="Freeform 10"/>
          <p:cNvSpPr>
            <a:spLocks/>
          </p:cNvSpPr>
          <p:nvPr/>
        </p:nvSpPr>
        <p:spPr bwMode="auto">
          <a:xfrm>
            <a:off x="3016159" y="4080958"/>
            <a:ext cx="2574925"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6" name="Freeform 11"/>
          <p:cNvSpPr>
            <a:spLocks/>
          </p:cNvSpPr>
          <p:nvPr/>
        </p:nvSpPr>
        <p:spPr bwMode="auto">
          <a:xfrm>
            <a:off x="5677468" y="4080958"/>
            <a:ext cx="2958531"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8" name="Freeform 6"/>
          <p:cNvSpPr>
            <a:spLocks/>
          </p:cNvSpPr>
          <p:nvPr/>
        </p:nvSpPr>
        <p:spPr bwMode="auto">
          <a:xfrm>
            <a:off x="5677468" y="2287221"/>
            <a:ext cx="2958531"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1" name="Textfeld 10"/>
          <p:cNvSpPr txBox="1"/>
          <p:nvPr/>
        </p:nvSpPr>
        <p:spPr>
          <a:xfrm>
            <a:off x="3224678" y="2933828"/>
            <a:ext cx="2157885" cy="307777"/>
          </a:xfrm>
          <a:prstGeom prst="rect">
            <a:avLst/>
          </a:prstGeom>
          <a:noFill/>
        </p:spPr>
        <p:txBody>
          <a:bodyPr wrap="square" lIns="36000" tIns="0" rIns="36000" bIns="0" rtlCol="0" anchor="ctr" anchorCtr="0">
            <a:spAutoFit/>
          </a:bodyPr>
          <a:lstStyle/>
          <a:p>
            <a:pPr algn="ctr"/>
            <a:r>
              <a:rPr lang="zh-CN" altLang="en-US" sz="2000" b="1" dirty="0">
                <a:solidFill>
                  <a:schemeClr val="bg2">
                    <a:lumMod val="75000"/>
                  </a:schemeClr>
                </a:solidFill>
                <a:latin typeface="+mn-lt"/>
                <a:ea typeface="黑体" panose="02010609060101010101" pitchFamily="49" charset="-122"/>
              </a:rPr>
              <a:t>流程风险管理</a:t>
            </a:r>
            <a:endParaRPr lang="en-US" sz="2000" b="1" dirty="0" smtClean="0">
              <a:solidFill>
                <a:schemeClr val="bg2">
                  <a:lumMod val="75000"/>
                </a:schemeClr>
              </a:solidFill>
              <a:latin typeface="+mn-lt"/>
              <a:ea typeface="黑体" panose="02010609060101010101" pitchFamily="49" charset="-122"/>
            </a:endParaRPr>
          </a:p>
        </p:txBody>
      </p:sp>
      <p:sp>
        <p:nvSpPr>
          <p:cNvPr id="15" name="Textfeld 14"/>
          <p:cNvSpPr txBox="1"/>
          <p:nvPr/>
        </p:nvSpPr>
        <p:spPr>
          <a:xfrm>
            <a:off x="5723143" y="2933828"/>
            <a:ext cx="2834004"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bg2">
                    <a:lumMod val="75000"/>
                  </a:schemeClr>
                </a:solidFill>
                <a:latin typeface="+mn-lt"/>
                <a:ea typeface="黑体" panose="02010609060101010101" pitchFamily="49" charset="-122"/>
              </a:rPr>
              <a:t>项目透明</a:t>
            </a:r>
            <a:endParaRPr lang="en-US" sz="2000" dirty="0">
              <a:solidFill>
                <a:schemeClr val="bg2">
                  <a:lumMod val="75000"/>
                </a:schemeClr>
              </a:solidFill>
              <a:latin typeface="+mn-lt"/>
              <a:ea typeface="黑体" panose="02010609060101010101" pitchFamily="49" charset="-122"/>
            </a:endParaRPr>
          </a:p>
        </p:txBody>
      </p:sp>
      <p:sp>
        <p:nvSpPr>
          <p:cNvPr id="19" name="Textfeld 18"/>
          <p:cNvSpPr txBox="1"/>
          <p:nvPr/>
        </p:nvSpPr>
        <p:spPr>
          <a:xfrm>
            <a:off x="606149" y="4764332"/>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bg2">
                    <a:lumMod val="75000"/>
                  </a:schemeClr>
                </a:solidFill>
                <a:latin typeface="+mn-lt"/>
                <a:ea typeface="黑体" panose="02010609060101010101" pitchFamily="49" charset="-122"/>
              </a:rPr>
              <a:t>实时流程透明</a:t>
            </a:r>
            <a:endParaRPr lang="en-US" sz="2000" dirty="0">
              <a:solidFill>
                <a:schemeClr val="bg2">
                  <a:lumMod val="75000"/>
                </a:schemeClr>
              </a:solidFill>
              <a:latin typeface="+mn-lt"/>
              <a:ea typeface="黑体" panose="02010609060101010101" pitchFamily="49" charset="-122"/>
            </a:endParaRPr>
          </a:p>
        </p:txBody>
      </p:sp>
      <p:sp>
        <p:nvSpPr>
          <p:cNvPr id="21" name="Textfeld 20"/>
          <p:cNvSpPr txBox="1"/>
          <p:nvPr/>
        </p:nvSpPr>
        <p:spPr>
          <a:xfrm>
            <a:off x="5760950" y="4719489"/>
            <a:ext cx="2796197"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bg2">
                    <a:lumMod val="75000"/>
                  </a:schemeClr>
                </a:solidFill>
                <a:latin typeface="+mn-lt"/>
                <a:ea typeface="黑体" panose="02010609060101010101" pitchFamily="49" charset="-122"/>
              </a:rPr>
              <a:t>业务与</a:t>
            </a:r>
            <a:r>
              <a:rPr lang="en-US" sz="2000" dirty="0">
                <a:solidFill>
                  <a:schemeClr val="bg2">
                    <a:lumMod val="75000"/>
                  </a:schemeClr>
                </a:solidFill>
                <a:latin typeface="+mn-lt"/>
                <a:ea typeface="黑体" panose="02010609060101010101" pitchFamily="49" charset="-122"/>
              </a:rPr>
              <a:t>IT</a:t>
            </a:r>
            <a:r>
              <a:rPr lang="zh-CN" altLang="en-US" sz="2000" dirty="0">
                <a:solidFill>
                  <a:schemeClr val="bg2">
                    <a:lumMod val="75000"/>
                  </a:schemeClr>
                </a:solidFill>
                <a:latin typeface="+mn-lt"/>
                <a:ea typeface="黑体" panose="02010609060101010101" pitchFamily="49" charset="-122"/>
              </a:rPr>
              <a:t>透明</a:t>
            </a:r>
            <a:endParaRPr lang="en-US" sz="2000" dirty="0">
              <a:solidFill>
                <a:schemeClr val="bg2">
                  <a:lumMod val="75000"/>
                </a:schemeClr>
              </a:solidFill>
              <a:latin typeface="+mn-lt"/>
              <a:ea typeface="黑体" panose="02010609060101010101" pitchFamily="49" charset="-122"/>
            </a:endParaRPr>
          </a:p>
        </p:txBody>
      </p:sp>
      <p:sp>
        <p:nvSpPr>
          <p:cNvPr id="23" name="Rechteck 22"/>
          <p:cNvSpPr/>
          <p:nvPr/>
        </p:nvSpPr>
        <p:spPr>
          <a:xfrm>
            <a:off x="3051192" y="4565601"/>
            <a:ext cx="2440555" cy="615553"/>
          </a:xfrm>
          <a:prstGeom prst="rect">
            <a:avLst/>
          </a:prstGeom>
          <a:noFill/>
        </p:spPr>
        <p:txBody>
          <a:bodyPr wrap="square" lIns="36000" tIns="0" rIns="36000" bIns="0" rtlCol="0" anchor="ctr" anchorCtr="0">
            <a:spAutoFit/>
          </a:bodyPr>
          <a:lstStyle/>
          <a:p>
            <a:pPr algn="ctr"/>
            <a:r>
              <a:rPr lang="zh-CN" altLang="en-US" sz="2000" b="1" dirty="0">
                <a:solidFill>
                  <a:schemeClr val="accent5">
                    <a:lumMod val="40000"/>
                    <a:lumOff val="60000"/>
                  </a:schemeClr>
                </a:solidFill>
                <a:latin typeface="+mn-lt"/>
                <a:ea typeface="黑体" panose="02010609060101010101" pitchFamily="49" charset="-122"/>
              </a:rPr>
              <a:t>对任何人和任何地方透明</a:t>
            </a:r>
            <a:endParaRPr lang="en-US" sz="2000" b="1" dirty="0">
              <a:solidFill>
                <a:schemeClr val="accent5">
                  <a:lumMod val="40000"/>
                  <a:lumOff val="60000"/>
                </a:schemeClr>
              </a:solidFill>
              <a:latin typeface="+mn-lt"/>
              <a:ea typeface="黑体" panose="02010609060101010101" pitchFamily="49" charset="-122"/>
            </a:endParaRPr>
          </a:p>
        </p:txBody>
      </p:sp>
      <p:sp>
        <p:nvSpPr>
          <p:cNvPr id="17" name="Freeform 8"/>
          <p:cNvSpPr>
            <a:spLocks/>
          </p:cNvSpPr>
          <p:nvPr/>
        </p:nvSpPr>
        <p:spPr bwMode="auto">
          <a:xfrm>
            <a:off x="507999" y="2295958"/>
            <a:ext cx="2412621"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a:extLst/>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20" name="Textfeld 19"/>
          <p:cNvSpPr txBox="1"/>
          <p:nvPr/>
        </p:nvSpPr>
        <p:spPr>
          <a:xfrm>
            <a:off x="606149" y="2933828"/>
            <a:ext cx="2212055" cy="307777"/>
          </a:xfrm>
          <a:prstGeom prst="rect">
            <a:avLst/>
          </a:prstGeom>
          <a:noFill/>
        </p:spPr>
        <p:txBody>
          <a:bodyPr wrap="square" lIns="36000" tIns="0" rIns="36000" bIns="0" rtlCol="0" anchor="ctr" anchorCtr="0">
            <a:spAutoFit/>
          </a:bodyPr>
          <a:lstStyle>
            <a:defPPr>
              <a:defRPr lang="en-US"/>
            </a:defPPr>
            <a:lvl1pPr algn="ctr">
              <a:defRPr sz="2000" b="1">
                <a:solidFill>
                  <a:schemeClr val="bg2">
                    <a:lumMod val="75000"/>
                  </a:schemeClr>
                </a:solidFill>
              </a:defRPr>
            </a:lvl1pPr>
          </a:lstStyle>
          <a:p>
            <a:r>
              <a:rPr lang="zh-CN" altLang="en-US" dirty="0">
                <a:latin typeface="+mn-lt"/>
                <a:ea typeface="黑体" panose="02010609060101010101" pitchFamily="49" charset="-122"/>
              </a:rPr>
              <a:t>流程透明</a:t>
            </a:r>
            <a:endParaRPr lang="en-US" dirty="0">
              <a:latin typeface="+mn-lt"/>
              <a:ea typeface="黑体" panose="02010609060101010101" pitchFamily="49" charset="-122"/>
            </a:endParaRPr>
          </a:p>
        </p:txBody>
      </p:sp>
    </p:spTree>
    <p:extLst>
      <p:ext uri="{BB962C8B-B14F-4D97-AF65-F5344CB8AC3E}">
        <p14:creationId xmlns:p14="http://schemas.microsoft.com/office/powerpoint/2010/main" val="404417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zh-CN" altLang="en-US" dirty="0" smtClean="0">
                <a:latin typeface="+mn-lt"/>
                <a:ea typeface="黑体" panose="02010609060101010101" pitchFamily="49" charset="-122"/>
              </a:rPr>
              <a:t>流程的最佳用户实践</a:t>
            </a:r>
            <a:endParaRPr lang="en-US" dirty="0">
              <a:latin typeface="+mn-lt"/>
              <a:ea typeface="黑体" panose="02010609060101010101" pitchFamily="49" charset="-122"/>
            </a:endParaRPr>
          </a:p>
        </p:txBody>
      </p:sp>
      <p:sp>
        <p:nvSpPr>
          <p:cNvPr id="3" name="Inhaltsplatzhalter 2"/>
          <p:cNvSpPr>
            <a:spLocks noGrp="1"/>
          </p:cNvSpPr>
          <p:nvPr>
            <p:ph sz="quarter" idx="11"/>
          </p:nvPr>
        </p:nvSpPr>
        <p:spPr>
          <a:xfrm>
            <a:off x="500063" y="1577340"/>
            <a:ext cx="3976687" cy="4479925"/>
          </a:xfrm>
        </p:spPr>
        <p:txBody>
          <a:bodyPr/>
          <a:lstStyle/>
          <a:p>
            <a:r>
              <a:rPr lang="zh-CN" altLang="en-US" dirty="0" smtClean="0">
                <a:ea typeface="黑体" panose="02010609060101010101" pitchFamily="49" charset="-122"/>
              </a:rPr>
              <a:t>可</a:t>
            </a:r>
            <a:r>
              <a:rPr lang="en-US" altLang="zh-CN" dirty="0" smtClean="0">
                <a:ea typeface="黑体" panose="02010609060101010101" pitchFamily="49" charset="-122"/>
              </a:rPr>
              <a:t>wiki</a:t>
            </a:r>
            <a:r>
              <a:rPr lang="zh-CN" altLang="en-US" dirty="0" smtClean="0">
                <a:ea typeface="黑体" panose="02010609060101010101" pitchFamily="49" charset="-122"/>
              </a:rPr>
              <a:t>类似，可以在相同环境内设计和查看流程</a:t>
            </a:r>
            <a:endParaRPr lang="en-US" dirty="0" smtClean="0">
              <a:ea typeface="黑体" panose="02010609060101010101" pitchFamily="49" charset="-122"/>
            </a:endParaRPr>
          </a:p>
          <a:p>
            <a:endParaRPr lang="en-US" dirty="0" smtClean="0">
              <a:ea typeface="黑体" panose="02010609060101010101" pitchFamily="49" charset="-122"/>
            </a:endParaRPr>
          </a:p>
          <a:p>
            <a:r>
              <a:rPr lang="zh-CN" altLang="en-US" dirty="0" smtClean="0">
                <a:ea typeface="黑体" panose="02010609060101010101" pitchFamily="49" charset="-122"/>
              </a:rPr>
              <a:t>信息包括</a:t>
            </a:r>
            <a:endParaRPr lang="en-US" dirty="0" smtClean="0">
              <a:ea typeface="黑体" panose="02010609060101010101" pitchFamily="49" charset="-122"/>
            </a:endParaRPr>
          </a:p>
          <a:p>
            <a:pPr lvl="1"/>
            <a:r>
              <a:rPr lang="zh-CN" altLang="en-US" dirty="0" smtClean="0">
                <a:ea typeface="黑体" panose="02010609060101010101" pitchFamily="49" charset="-122"/>
              </a:rPr>
              <a:t>定义</a:t>
            </a:r>
            <a:endParaRPr lang="en-US" dirty="0" smtClean="0">
              <a:ea typeface="黑体" panose="02010609060101010101" pitchFamily="49" charset="-122"/>
            </a:endParaRPr>
          </a:p>
          <a:p>
            <a:pPr lvl="1"/>
            <a:r>
              <a:rPr lang="zh-CN" altLang="en-US" dirty="0" smtClean="0">
                <a:ea typeface="黑体" panose="02010609060101010101" pitchFamily="49" charset="-122"/>
              </a:rPr>
              <a:t>批准</a:t>
            </a:r>
            <a:endParaRPr lang="en-US" dirty="0" smtClean="0">
              <a:ea typeface="黑体" panose="02010609060101010101" pitchFamily="49" charset="-122"/>
            </a:endParaRPr>
          </a:p>
          <a:p>
            <a:pPr lvl="1"/>
            <a:r>
              <a:rPr lang="zh-CN" altLang="en-US" dirty="0" smtClean="0">
                <a:ea typeface="黑体" panose="02010609060101010101" pitchFamily="49" charset="-122"/>
              </a:rPr>
              <a:t>责任人</a:t>
            </a:r>
            <a:endParaRPr lang="en-US" altLang="zh-CN" dirty="0" smtClean="0">
              <a:ea typeface="黑体" panose="02010609060101010101" pitchFamily="49" charset="-122"/>
            </a:endParaRPr>
          </a:p>
          <a:p>
            <a:pPr lvl="1"/>
            <a:r>
              <a:rPr lang="zh-CN" altLang="en-US" dirty="0" smtClean="0">
                <a:ea typeface="黑体" panose="02010609060101010101" pitchFamily="49" charset="-122"/>
              </a:rPr>
              <a:t>使用情况</a:t>
            </a:r>
            <a:endParaRPr lang="en-US" dirty="0" smtClean="0">
              <a:ea typeface="黑体" panose="02010609060101010101" pitchFamily="49" charset="-122"/>
            </a:endParaRPr>
          </a:p>
        </p:txBody>
      </p:sp>
      <p:pic>
        <p:nvPicPr>
          <p:cNvPr id="13" name="Picture 3" descr="D:\Photoshop\Screenshots\ARIS 9\prepare_financing.png"/>
          <p:cNvPicPr>
            <a:picLocks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316076" y="2906325"/>
            <a:ext cx="4176000" cy="2988000"/>
          </a:xfrm>
          <a:prstGeom prst="rect">
            <a:avLst/>
          </a:prstGeom>
          <a:noFill/>
          <a:ln w="12700">
            <a:solidFill>
              <a:schemeClr val="accent3"/>
            </a:solidFill>
          </a:ln>
          <a:effectLst>
            <a:outerShdw blurRad="12700" dist="12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3" descr="D:\Photoshop\SAG Logos\2013\aris 9.png"/>
          <p:cNvPicPr>
            <a:picLocks noChangeAspect="1" noChangeArrowheads="1"/>
          </p:cNvPicPr>
          <p:nvPr/>
        </p:nvPicPr>
        <p:blipFill>
          <a:blip r:embed="rId4" cstate="print"/>
          <a:srcRect/>
          <a:stretch>
            <a:fillRect/>
          </a:stretch>
        </p:blipFill>
        <p:spPr bwMode="auto">
          <a:xfrm>
            <a:off x="7721076" y="313279"/>
            <a:ext cx="1152000" cy="228293"/>
          </a:xfrm>
          <a:prstGeom prst="rect">
            <a:avLst/>
          </a:prstGeom>
          <a:noFill/>
          <a:ln>
            <a:noFill/>
          </a:ln>
          <a:effectLst>
            <a:outerShdw blurRad="12700" dist="12700" dir="2700000" algn="tl" rotWithShape="0">
              <a:srgbClr val="80808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488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zh-CN" altLang="en-US" dirty="0" smtClean="0">
                <a:latin typeface="+mn-lt"/>
                <a:ea typeface="黑体" panose="02010609060101010101" pitchFamily="49" charset="-122"/>
              </a:rPr>
              <a:t>人员协作</a:t>
            </a:r>
            <a:endParaRPr lang="en-US" dirty="0">
              <a:latin typeface="+mn-lt"/>
              <a:ea typeface="黑体" panose="02010609060101010101" pitchFamily="49" charset="-122"/>
            </a:endParaRPr>
          </a:p>
        </p:txBody>
      </p:sp>
      <p:sp>
        <p:nvSpPr>
          <p:cNvPr id="3" name="Inhaltsplatzhalter 2"/>
          <p:cNvSpPr>
            <a:spLocks noGrp="1"/>
          </p:cNvSpPr>
          <p:nvPr>
            <p:ph sz="quarter" idx="11"/>
          </p:nvPr>
        </p:nvSpPr>
        <p:spPr>
          <a:xfrm>
            <a:off x="500063" y="1577340"/>
            <a:ext cx="3748087" cy="4479925"/>
          </a:xfrm>
        </p:spPr>
        <p:txBody>
          <a:bodyPr/>
          <a:lstStyle/>
          <a:p>
            <a:r>
              <a:rPr lang="zh-CN" altLang="en-US" dirty="0" smtClean="0">
                <a:ea typeface="黑体" panose="02010609060101010101" pitchFamily="49" charset="-122"/>
              </a:rPr>
              <a:t>社会协作改善了沟通、联系的方法</a:t>
            </a:r>
            <a:endParaRPr lang="en-US" dirty="0" smtClean="0">
              <a:ea typeface="黑体" panose="02010609060101010101" pitchFamily="49" charset="-122"/>
            </a:endParaRPr>
          </a:p>
          <a:p>
            <a:endParaRPr lang="en-US" dirty="0" smtClean="0">
              <a:ea typeface="黑体" panose="02010609060101010101" pitchFamily="49" charset="-122"/>
            </a:endParaRPr>
          </a:p>
          <a:p>
            <a:r>
              <a:rPr lang="zh-CN" altLang="en-US" dirty="0" smtClean="0">
                <a:ea typeface="黑体" panose="02010609060101010101" pitchFamily="49" charset="-122"/>
              </a:rPr>
              <a:t>集中了群众的智慧</a:t>
            </a:r>
            <a:endParaRPr lang="en-US" dirty="0" smtClean="0">
              <a:ea typeface="黑体" panose="02010609060101010101" pitchFamily="49" charset="-122"/>
            </a:endParaRPr>
          </a:p>
          <a:p>
            <a:endParaRPr lang="en-US" dirty="0" smtClean="0">
              <a:ea typeface="黑体" panose="02010609060101010101" pitchFamily="49" charset="-122"/>
            </a:endParaRPr>
          </a:p>
          <a:p>
            <a:r>
              <a:rPr lang="zh-CN" altLang="en-US" dirty="0" smtClean="0">
                <a:ea typeface="黑体" panose="02010609060101010101" pitchFamily="49" charset="-122"/>
              </a:rPr>
              <a:t>提供移动用户群</a:t>
            </a:r>
            <a:endParaRPr lang="en-US" dirty="0" smtClean="0">
              <a:ea typeface="黑体" panose="02010609060101010101" pitchFamily="49" charset="-122"/>
            </a:endParaRPr>
          </a:p>
          <a:p>
            <a:endParaRPr lang="en-US" dirty="0">
              <a:ea typeface="黑体" panose="02010609060101010101" pitchFamily="49" charset="-122"/>
            </a:endParaRPr>
          </a:p>
        </p:txBody>
      </p:sp>
      <p:pic>
        <p:nvPicPr>
          <p:cNvPr id="22" name="Picture 5" descr="D:\Photoshop\Screenshots\ARIS 9\thin client.png"/>
          <p:cNvPicPr>
            <a:picLocks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697076" y="1154250"/>
            <a:ext cx="4176000" cy="2988000"/>
          </a:xfrm>
          <a:prstGeom prst="rect">
            <a:avLst/>
          </a:prstGeom>
          <a:noFill/>
          <a:ln w="12700">
            <a:solidFill>
              <a:schemeClr val="accent3"/>
            </a:solidFill>
          </a:ln>
          <a:effectLst>
            <a:outerShdw blurRad="12700" dist="12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3" descr="D:\Photoshop\SAG Logos\2013\aris 9.png"/>
          <p:cNvPicPr>
            <a:picLocks noChangeAspect="1" noChangeArrowheads="1"/>
          </p:cNvPicPr>
          <p:nvPr/>
        </p:nvPicPr>
        <p:blipFill>
          <a:blip r:embed="rId4" cstate="print"/>
          <a:srcRect/>
          <a:stretch>
            <a:fillRect/>
          </a:stretch>
        </p:blipFill>
        <p:spPr bwMode="auto">
          <a:xfrm>
            <a:off x="7721076" y="313279"/>
            <a:ext cx="1152000" cy="228293"/>
          </a:xfrm>
          <a:prstGeom prst="rect">
            <a:avLst/>
          </a:prstGeom>
          <a:noFill/>
          <a:ln>
            <a:noFill/>
          </a:ln>
          <a:effectLst>
            <a:outerShdw blurRad="12700" dist="12700" dir="2700000" algn="tl" rotWithShape="0">
              <a:srgbClr val="80808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uppieren 6"/>
          <p:cNvGrpSpPr>
            <a:grpSpLocks noChangeAspect="1"/>
          </p:cNvGrpSpPr>
          <p:nvPr/>
        </p:nvGrpSpPr>
        <p:grpSpPr>
          <a:xfrm>
            <a:off x="3973064" y="3827621"/>
            <a:ext cx="3160845" cy="2471341"/>
            <a:chOff x="1504950" y="392663"/>
            <a:chExt cx="7429500" cy="5808834"/>
          </a:xfrm>
        </p:grpSpPr>
        <p:pic>
          <p:nvPicPr>
            <p:cNvPr id="8" name="Picture 2" descr="D:\Photoshop\Powerpoint\Mobile devices\ipad-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4950" y="392663"/>
              <a:ext cx="7429500" cy="58088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243134" y="2805114"/>
              <a:ext cx="5870870" cy="2589212"/>
            </a:xfrm>
            <a:prstGeom prst="rect">
              <a:avLst/>
            </a:prstGeom>
            <a:noFill/>
            <a:ln>
              <a:noFill/>
            </a:ln>
            <a:effectLst>
              <a:innerShdw blurRad="12700" dist="12700" dir="13500000">
                <a:prstClr val="black">
                  <a:alpha val="50000"/>
                </a:prstClr>
              </a:inn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7" cstate="print"/>
            <a:srcRect l="712" t="8360" r="1838" b="63845"/>
            <a:stretch/>
          </p:blipFill>
          <p:spPr bwMode="auto">
            <a:xfrm>
              <a:off x="2243134" y="1504950"/>
              <a:ext cx="5870870" cy="1323975"/>
            </a:xfrm>
            <a:prstGeom prst="rect">
              <a:avLst/>
            </a:prstGeom>
            <a:noFill/>
            <a:ln>
              <a:noFill/>
            </a:ln>
            <a:effectLst>
              <a:innerShdw blurRad="12700" dist="12700" dir="13500000">
                <a:prstClr val="black">
                  <a:alpha val="50000"/>
                </a:prstClr>
              </a:innerShdw>
            </a:effectLst>
          </p:spPr>
        </p:pic>
      </p:grpSp>
    </p:spTree>
    <p:extLst>
      <p:ext uri="{BB962C8B-B14F-4D97-AF65-F5344CB8AC3E}">
        <p14:creationId xmlns:p14="http://schemas.microsoft.com/office/powerpoint/2010/main" val="354688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a:xfrm>
            <a:off x="4162922" y="1985396"/>
            <a:ext cx="2488152" cy="4586086"/>
          </a:xfrm>
          <a:prstGeom prst="roundRect">
            <a:avLst/>
          </a:prstGeom>
          <a:ln/>
        </p:spPr>
        <p:style>
          <a:lnRef idx="2">
            <a:schemeClr val="accent2"/>
          </a:lnRef>
          <a:fillRef idx="1">
            <a:schemeClr val="lt1"/>
          </a:fillRef>
          <a:effectRef idx="0">
            <a:schemeClr val="accent2"/>
          </a:effectRef>
          <a:fontRef idx="minor">
            <a:schemeClr val="dk1"/>
          </a:fontRef>
        </p:style>
        <p:txBody>
          <a:bodyPr rtlCol="0" anchor="t" anchorCtr="0"/>
          <a:lstStyle/>
          <a:p>
            <a:pPr algn="ctr"/>
            <a:r>
              <a:rPr lang="en-US" sz="2000" b="1" dirty="0" smtClean="0">
                <a:solidFill>
                  <a:schemeClr val="accent2"/>
                </a:solidFill>
                <a:effectLst>
                  <a:outerShdw blurRad="38100" dist="38100" dir="2700000" algn="tl">
                    <a:srgbClr val="000000">
                      <a:alpha val="43137"/>
                    </a:srgbClr>
                  </a:outerShdw>
                </a:effectLst>
                <a:ea typeface="黑体" panose="02010609060101010101" pitchFamily="49" charset="-122"/>
              </a:rPr>
              <a:t>ARIS Connect</a:t>
            </a:r>
            <a:endParaRPr lang="en-US" sz="2000" b="1" dirty="0">
              <a:solidFill>
                <a:schemeClr val="accent2"/>
              </a:solidFill>
              <a:effectLst>
                <a:outerShdw blurRad="38100" dist="38100" dir="2700000" algn="tl">
                  <a:srgbClr val="000000">
                    <a:alpha val="43137"/>
                  </a:srgbClr>
                </a:outerShdw>
              </a:effectLst>
              <a:ea typeface="黑体" panose="02010609060101010101" pitchFamily="49" charset="-122"/>
            </a:endParaRPr>
          </a:p>
        </p:txBody>
      </p:sp>
      <p:sp>
        <p:nvSpPr>
          <p:cNvPr id="33" name="Rectangle 32"/>
          <p:cNvSpPr/>
          <p:nvPr/>
        </p:nvSpPr>
        <p:spPr>
          <a:xfrm>
            <a:off x="1780679" y="1999616"/>
            <a:ext cx="2002055" cy="4571866"/>
          </a:xfrm>
          <a:prstGeom prst="rect">
            <a:avLst/>
          </a:prstGeom>
          <a:solidFill>
            <a:srgbClr val="038299">
              <a:alpha val="31000"/>
            </a:srgbClr>
          </a:solidFill>
          <a:ln>
            <a:noFill/>
          </a:ln>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ea typeface="黑体" panose="02010609060101010101" pitchFamily="49" charset="-122"/>
            </a:endParaRPr>
          </a:p>
        </p:txBody>
      </p:sp>
      <p:sp>
        <p:nvSpPr>
          <p:cNvPr id="5" name="Title 4"/>
          <p:cNvSpPr>
            <a:spLocks noGrp="1"/>
          </p:cNvSpPr>
          <p:nvPr>
            <p:ph type="title"/>
          </p:nvPr>
        </p:nvSpPr>
        <p:spPr/>
        <p:txBody>
          <a:bodyPr/>
          <a:lstStyle/>
          <a:p>
            <a:r>
              <a:rPr lang="en-US" dirty="0" smtClean="0">
                <a:latin typeface="+mn-lt"/>
                <a:ea typeface="黑体" panose="02010609060101010101" pitchFamily="49" charset="-122"/>
              </a:rPr>
              <a:t>ARIS Connect</a:t>
            </a:r>
            <a:r>
              <a:rPr lang="zh-CN" altLang="en-US" dirty="0" smtClean="0">
                <a:latin typeface="+mn-lt"/>
                <a:ea typeface="黑体" panose="02010609060101010101" pitchFamily="49" charset="-122"/>
              </a:rPr>
              <a:t>可以完全利用移动设备的价值</a:t>
            </a:r>
            <a:endParaRPr lang="en-US" dirty="0">
              <a:latin typeface="+mn-lt"/>
              <a:ea typeface="黑体" panose="02010609060101010101" pitchFamily="49" charset="-122"/>
            </a:endParaRPr>
          </a:p>
        </p:txBody>
      </p:sp>
      <p:pic>
        <p:nvPicPr>
          <p:cNvPr id="6" name="Picture 3"/>
          <p:cNvPicPr>
            <a:picLocks noChangeAspect="1"/>
          </p:cNvPicPr>
          <p:nvPr/>
        </p:nvPicPr>
        <p:blipFill>
          <a:blip r:embed="rId3" cstate="screen"/>
          <a:stretch>
            <a:fillRect/>
          </a:stretch>
        </p:blipFill>
        <p:spPr bwMode="auto">
          <a:xfrm>
            <a:off x="335644" y="1984471"/>
            <a:ext cx="827156" cy="827156"/>
          </a:xfrm>
          <a:prstGeom prst="rect">
            <a:avLst/>
          </a:prstGeom>
          <a:noFill/>
          <a:ln>
            <a:noFill/>
          </a:ln>
        </p:spPr>
      </p:pic>
      <p:pic>
        <p:nvPicPr>
          <p:cNvPr id="7" name="Picture 4"/>
          <p:cNvPicPr>
            <a:picLocks noChangeAspect="1"/>
          </p:cNvPicPr>
          <p:nvPr/>
        </p:nvPicPr>
        <p:blipFill>
          <a:blip r:embed="rId4" cstate="screen"/>
          <a:stretch>
            <a:fillRect/>
          </a:stretch>
        </p:blipFill>
        <p:spPr bwMode="auto">
          <a:xfrm>
            <a:off x="343957" y="5218482"/>
            <a:ext cx="810530" cy="810530"/>
          </a:xfrm>
          <a:prstGeom prst="rect">
            <a:avLst/>
          </a:prstGeom>
          <a:noFill/>
          <a:ln>
            <a:noFill/>
          </a:ln>
        </p:spPr>
      </p:pic>
      <p:grpSp>
        <p:nvGrpSpPr>
          <p:cNvPr id="13" name="Group 1"/>
          <p:cNvGrpSpPr>
            <a:grpSpLocks/>
          </p:cNvGrpSpPr>
          <p:nvPr/>
        </p:nvGrpSpPr>
        <p:grpSpPr bwMode="auto">
          <a:xfrm>
            <a:off x="372610" y="3715206"/>
            <a:ext cx="753224" cy="828000"/>
            <a:chOff x="338138" y="2244166"/>
            <a:chExt cx="2150263" cy="2323629"/>
          </a:xfrm>
        </p:grpSpPr>
        <p:pic>
          <p:nvPicPr>
            <p:cNvPr id="14" name="Picture 20"/>
            <p:cNvPicPr>
              <a:picLocks noChangeAspect="1"/>
            </p:cNvPicPr>
            <p:nvPr/>
          </p:nvPicPr>
          <p:blipFill>
            <a:blip r:embed="rId5" cstate="screen"/>
            <a:srcRect/>
            <a:stretch>
              <a:fillRect/>
            </a:stretch>
          </p:blipFill>
          <p:spPr bwMode="auto">
            <a:xfrm>
              <a:off x="578988" y="2244166"/>
              <a:ext cx="1909413" cy="2323629"/>
            </a:xfrm>
            <a:prstGeom prst="rect">
              <a:avLst/>
            </a:prstGeom>
            <a:noFill/>
            <a:ln>
              <a:noFill/>
            </a:ln>
          </p:spPr>
        </p:pic>
        <p:pic>
          <p:nvPicPr>
            <p:cNvPr id="15" name="Picture 12" descr="&#10;cellphone.png                                                  000081F9kingtalk                       C3BCB6D4:"/>
            <p:cNvPicPr>
              <a:picLocks noChangeAspect="1" noChangeArrowheads="1"/>
            </p:cNvPicPr>
            <p:nvPr/>
          </p:nvPicPr>
          <p:blipFill>
            <a:blip r:embed="rId6" r:link="rId7" cstate="screen"/>
            <a:srcRect/>
            <a:stretch>
              <a:fillRect/>
            </a:stretch>
          </p:blipFill>
          <p:spPr bwMode="auto">
            <a:xfrm>
              <a:off x="338138" y="3203575"/>
              <a:ext cx="781004" cy="833438"/>
            </a:xfrm>
            <a:prstGeom prst="rect">
              <a:avLst/>
            </a:prstGeom>
            <a:noFill/>
            <a:ln>
              <a:noFill/>
            </a:ln>
          </p:spPr>
        </p:pic>
      </p:grpSp>
      <p:sp>
        <p:nvSpPr>
          <p:cNvPr id="16" name="TextBox 15"/>
          <p:cNvSpPr txBox="1"/>
          <p:nvPr/>
        </p:nvSpPr>
        <p:spPr>
          <a:xfrm>
            <a:off x="328274" y="4468220"/>
            <a:ext cx="723275" cy="307777"/>
          </a:xfrm>
          <a:prstGeom prst="rect">
            <a:avLst/>
          </a:prstGeom>
          <a:noFill/>
        </p:spPr>
        <p:txBody>
          <a:bodyPr wrap="none" rtlCol="0">
            <a:spAutoFit/>
          </a:bodyPr>
          <a:lstStyle/>
          <a:p>
            <a:r>
              <a:rPr lang="zh-CN" altLang="en-US" sz="1400" dirty="0" smtClean="0">
                <a:latin typeface="+mn-lt"/>
                <a:ea typeface="黑体" panose="02010609060101010101" pitchFamily="49" charset="-122"/>
              </a:rPr>
              <a:t>审批者</a:t>
            </a:r>
            <a:endParaRPr lang="en-US" sz="1400" dirty="0">
              <a:latin typeface="+mn-lt"/>
              <a:ea typeface="黑体" panose="02010609060101010101" pitchFamily="49" charset="-122"/>
            </a:endParaRPr>
          </a:p>
        </p:txBody>
      </p:sp>
      <p:sp>
        <p:nvSpPr>
          <p:cNvPr id="17" name="TextBox 16"/>
          <p:cNvSpPr txBox="1"/>
          <p:nvPr/>
        </p:nvSpPr>
        <p:spPr>
          <a:xfrm>
            <a:off x="179996" y="2811627"/>
            <a:ext cx="1441420" cy="307777"/>
          </a:xfrm>
          <a:prstGeom prst="rect">
            <a:avLst/>
          </a:prstGeom>
          <a:noFill/>
        </p:spPr>
        <p:txBody>
          <a:bodyPr wrap="none" rtlCol="0">
            <a:spAutoFit/>
          </a:bodyPr>
          <a:lstStyle/>
          <a:p>
            <a:r>
              <a:rPr lang="zh-CN" altLang="en-US" sz="1400" dirty="0" smtClean="0">
                <a:latin typeface="+mn-lt"/>
                <a:ea typeface="黑体" panose="02010609060101010101" pitchFamily="49" charset="-122"/>
              </a:rPr>
              <a:t>消费者和协作者</a:t>
            </a:r>
            <a:endParaRPr lang="en-US" sz="1400" dirty="0">
              <a:latin typeface="+mn-lt"/>
              <a:ea typeface="黑体" panose="02010609060101010101" pitchFamily="49" charset="-122"/>
            </a:endParaRPr>
          </a:p>
        </p:txBody>
      </p:sp>
      <p:sp>
        <p:nvSpPr>
          <p:cNvPr id="18" name="TextBox 17"/>
          <p:cNvSpPr txBox="1"/>
          <p:nvPr/>
        </p:nvSpPr>
        <p:spPr>
          <a:xfrm>
            <a:off x="279382" y="6029012"/>
            <a:ext cx="1261884" cy="307777"/>
          </a:xfrm>
          <a:prstGeom prst="rect">
            <a:avLst/>
          </a:prstGeom>
          <a:noFill/>
        </p:spPr>
        <p:txBody>
          <a:bodyPr wrap="none" rtlCol="0">
            <a:spAutoFit/>
          </a:bodyPr>
          <a:lstStyle/>
          <a:p>
            <a:r>
              <a:rPr lang="zh-CN" altLang="en-US" sz="1400" dirty="0" smtClean="0">
                <a:latin typeface="+mn-lt"/>
                <a:ea typeface="黑体" panose="02010609060101010101" pitchFamily="49" charset="-122"/>
              </a:rPr>
              <a:t>设计和构建者</a:t>
            </a:r>
            <a:endParaRPr lang="en-US" sz="1400" dirty="0">
              <a:latin typeface="+mn-lt"/>
              <a:ea typeface="黑体" panose="02010609060101010101" pitchFamily="49" charset="-122"/>
            </a:endParaRPr>
          </a:p>
        </p:txBody>
      </p:sp>
      <p:sp>
        <p:nvSpPr>
          <p:cNvPr id="19" name="Rounded Rectangle 18"/>
          <p:cNvSpPr/>
          <p:nvPr/>
        </p:nvSpPr>
        <p:spPr>
          <a:xfrm>
            <a:off x="4336173" y="2737093"/>
            <a:ext cx="1881753" cy="73152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000" dirty="0" smtClean="0">
                <a:ea typeface="黑体" panose="02010609060101010101" pitchFamily="49" charset="-122"/>
              </a:rPr>
              <a:t>门户</a:t>
            </a:r>
            <a:endParaRPr lang="en-US" sz="2000" dirty="0">
              <a:ea typeface="黑体" panose="02010609060101010101" pitchFamily="49" charset="-122"/>
            </a:endParaRPr>
          </a:p>
        </p:txBody>
      </p:sp>
      <p:sp>
        <p:nvSpPr>
          <p:cNvPr id="21" name="Rounded Rectangle 20"/>
          <p:cNvSpPr/>
          <p:nvPr/>
        </p:nvSpPr>
        <p:spPr>
          <a:xfrm>
            <a:off x="4336173" y="3703238"/>
            <a:ext cx="1881753" cy="73152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000" dirty="0" smtClean="0">
                <a:ea typeface="黑体" panose="02010609060101010101" pitchFamily="49" charset="-122"/>
              </a:rPr>
              <a:t>协作</a:t>
            </a:r>
            <a:endParaRPr lang="en-US" sz="2000" dirty="0">
              <a:ea typeface="黑体" panose="02010609060101010101" pitchFamily="49" charset="-122"/>
            </a:endParaRPr>
          </a:p>
        </p:txBody>
      </p:sp>
      <p:sp>
        <p:nvSpPr>
          <p:cNvPr id="22" name="Rounded Rectangle 21"/>
          <p:cNvSpPr/>
          <p:nvPr/>
        </p:nvSpPr>
        <p:spPr>
          <a:xfrm>
            <a:off x="4336173" y="4669383"/>
            <a:ext cx="1881753" cy="73152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000" dirty="0" smtClean="0">
                <a:ea typeface="黑体" panose="02010609060101010101" pitchFamily="49" charset="-122"/>
              </a:rPr>
              <a:t>流程治理</a:t>
            </a:r>
            <a:endParaRPr lang="en-US" sz="2000" dirty="0">
              <a:ea typeface="黑体" panose="02010609060101010101" pitchFamily="49" charset="-122"/>
            </a:endParaRPr>
          </a:p>
        </p:txBody>
      </p:sp>
      <p:sp>
        <p:nvSpPr>
          <p:cNvPr id="23" name="Rounded Rectangle 22"/>
          <p:cNvSpPr/>
          <p:nvPr/>
        </p:nvSpPr>
        <p:spPr>
          <a:xfrm>
            <a:off x="4336172" y="5635528"/>
            <a:ext cx="1881753" cy="73152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000" dirty="0" smtClean="0">
                <a:ea typeface="黑体" panose="02010609060101010101" pitchFamily="49" charset="-122"/>
              </a:rPr>
              <a:t>获取</a:t>
            </a:r>
            <a:endParaRPr lang="en-US" sz="2000" dirty="0">
              <a:ea typeface="黑体" panose="02010609060101010101" pitchFamily="49" charset="-122"/>
            </a:endParaRPr>
          </a:p>
        </p:txBody>
      </p:sp>
      <p:pic>
        <p:nvPicPr>
          <p:cNvPr id="24" name="Picture 2"/>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049066" y="3901478"/>
            <a:ext cx="347481" cy="6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204030" y="3696117"/>
            <a:ext cx="583417" cy="909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
          <p:cNvPicPr>
            <a:picLocks noChangeAspect="1"/>
          </p:cNvPicPr>
          <p:nvPr/>
        </p:nvPicPr>
        <p:blipFill>
          <a:blip r:embed="rId10" cstate="screen"/>
          <a:stretch>
            <a:fillRect/>
          </a:stretch>
        </p:blipFill>
        <p:spPr bwMode="auto">
          <a:xfrm>
            <a:off x="2260270" y="5449482"/>
            <a:ext cx="1029871" cy="905702"/>
          </a:xfrm>
          <a:prstGeom prst="rect">
            <a:avLst/>
          </a:prstGeom>
          <a:noFill/>
          <a:ln>
            <a:noFill/>
          </a:ln>
        </p:spPr>
      </p:pic>
      <p:pic>
        <p:nvPicPr>
          <p:cNvPr id="27" name="Picture 2"/>
          <p:cNvPicPr>
            <a:picLocks noChangeAspect="1"/>
          </p:cNvPicPr>
          <p:nvPr/>
        </p:nvPicPr>
        <p:blipFill>
          <a:blip r:embed="rId10" cstate="screen"/>
          <a:stretch>
            <a:fillRect/>
          </a:stretch>
        </p:blipFill>
        <p:spPr bwMode="auto">
          <a:xfrm>
            <a:off x="2260270" y="2163191"/>
            <a:ext cx="1029871" cy="905702"/>
          </a:xfrm>
          <a:prstGeom prst="rect">
            <a:avLst/>
          </a:prstGeom>
          <a:noFill/>
          <a:ln>
            <a:noFill/>
          </a:ln>
        </p:spPr>
      </p:pic>
      <p:sp>
        <p:nvSpPr>
          <p:cNvPr id="28" name="TextBox 27"/>
          <p:cNvSpPr txBox="1"/>
          <p:nvPr/>
        </p:nvSpPr>
        <p:spPr>
          <a:xfrm>
            <a:off x="2471276" y="3007695"/>
            <a:ext cx="466794" cy="261610"/>
          </a:xfrm>
          <a:prstGeom prst="rect">
            <a:avLst/>
          </a:prstGeom>
          <a:noFill/>
        </p:spPr>
        <p:txBody>
          <a:bodyPr wrap="none" rtlCol="0">
            <a:spAutoFit/>
          </a:bodyPr>
          <a:lstStyle/>
          <a:p>
            <a:r>
              <a:rPr lang="zh-CN" altLang="en-US" sz="1100" b="1" dirty="0" smtClean="0">
                <a:latin typeface="+mn-lt"/>
                <a:ea typeface="黑体" panose="02010609060101010101" pitchFamily="49" charset="-122"/>
              </a:rPr>
              <a:t>平板</a:t>
            </a:r>
            <a:endParaRPr lang="en-US" sz="1100" b="1" dirty="0">
              <a:latin typeface="+mn-lt"/>
              <a:ea typeface="黑体" panose="02010609060101010101" pitchFamily="49" charset="-122"/>
            </a:endParaRPr>
          </a:p>
        </p:txBody>
      </p:sp>
      <p:sp>
        <p:nvSpPr>
          <p:cNvPr id="29" name="TextBox 28"/>
          <p:cNvSpPr txBox="1"/>
          <p:nvPr/>
        </p:nvSpPr>
        <p:spPr>
          <a:xfrm>
            <a:off x="1983429" y="4634993"/>
            <a:ext cx="1172116" cy="261610"/>
          </a:xfrm>
          <a:prstGeom prst="rect">
            <a:avLst/>
          </a:prstGeom>
          <a:noFill/>
        </p:spPr>
        <p:txBody>
          <a:bodyPr wrap="none" rtlCol="0">
            <a:spAutoFit/>
          </a:bodyPr>
          <a:lstStyle/>
          <a:p>
            <a:r>
              <a:rPr lang="zh-CN" altLang="en-US" sz="1100" b="1" dirty="0" smtClean="0">
                <a:latin typeface="+mn-lt"/>
                <a:ea typeface="黑体" panose="02010609060101010101" pitchFamily="49" charset="-122"/>
              </a:rPr>
              <a:t>智能手机和平板</a:t>
            </a:r>
            <a:endParaRPr lang="en-US" sz="1100" b="1" dirty="0">
              <a:latin typeface="+mn-lt"/>
              <a:ea typeface="黑体" panose="02010609060101010101" pitchFamily="49" charset="-122"/>
            </a:endParaRPr>
          </a:p>
        </p:txBody>
      </p:sp>
      <p:sp>
        <p:nvSpPr>
          <p:cNvPr id="30" name="TextBox 29"/>
          <p:cNvSpPr txBox="1"/>
          <p:nvPr/>
        </p:nvSpPr>
        <p:spPr>
          <a:xfrm>
            <a:off x="2471276" y="6263409"/>
            <a:ext cx="466794" cy="261610"/>
          </a:xfrm>
          <a:prstGeom prst="rect">
            <a:avLst/>
          </a:prstGeom>
          <a:noFill/>
        </p:spPr>
        <p:txBody>
          <a:bodyPr wrap="none" rtlCol="0">
            <a:spAutoFit/>
          </a:bodyPr>
          <a:lstStyle/>
          <a:p>
            <a:r>
              <a:rPr lang="zh-CN" altLang="en-US" sz="1100" b="1" dirty="0" smtClean="0">
                <a:latin typeface="+mn-lt"/>
                <a:ea typeface="黑体" panose="02010609060101010101" pitchFamily="49" charset="-122"/>
              </a:rPr>
              <a:t>平板</a:t>
            </a:r>
            <a:endParaRPr lang="en-US" sz="1100" b="1" dirty="0">
              <a:latin typeface="+mn-lt"/>
              <a:ea typeface="黑体" panose="02010609060101010101" pitchFamily="49" charset="-122"/>
            </a:endParaRPr>
          </a:p>
        </p:txBody>
      </p:sp>
      <p:sp>
        <p:nvSpPr>
          <p:cNvPr id="31" name="Line 3"/>
          <p:cNvSpPr>
            <a:spLocks noChangeShapeType="1"/>
          </p:cNvSpPr>
          <p:nvPr/>
        </p:nvSpPr>
        <p:spPr bwMode="auto">
          <a:xfrm>
            <a:off x="3548497" y="5623747"/>
            <a:ext cx="614425" cy="0"/>
          </a:xfrm>
          <a:prstGeom prst="line">
            <a:avLst/>
          </a:prstGeom>
          <a:noFill/>
          <a:ln w="19050">
            <a:solidFill>
              <a:schemeClr val="tx1"/>
            </a:solidFill>
            <a:round/>
            <a:headEnd/>
            <a:tailEnd type="triangle" w="med" len="lg"/>
          </a:ln>
          <a:effectLst/>
        </p:spPr>
        <p:txBody>
          <a:bodyPr wrap="square">
            <a:spAutoFit/>
          </a:bodyPr>
          <a:lstStyle/>
          <a:p>
            <a:endParaRPr lang="en-US">
              <a:latin typeface="+mn-lt"/>
              <a:ea typeface="黑体" panose="02010609060101010101" pitchFamily="49" charset="-122"/>
            </a:endParaRPr>
          </a:p>
        </p:txBody>
      </p:sp>
      <p:sp>
        <p:nvSpPr>
          <p:cNvPr id="32" name="Line 4"/>
          <p:cNvSpPr>
            <a:spLocks noChangeShapeType="1"/>
          </p:cNvSpPr>
          <p:nvPr/>
        </p:nvSpPr>
        <p:spPr bwMode="auto">
          <a:xfrm rot="10800000">
            <a:off x="3548497" y="3102852"/>
            <a:ext cx="614425" cy="1"/>
          </a:xfrm>
          <a:prstGeom prst="line">
            <a:avLst/>
          </a:prstGeom>
          <a:noFill/>
          <a:ln w="19050">
            <a:solidFill>
              <a:schemeClr val="tx1"/>
            </a:solidFill>
            <a:round/>
            <a:headEnd/>
            <a:tailEnd type="triangle" w="med" len="lg"/>
          </a:ln>
          <a:effectLst/>
        </p:spPr>
        <p:txBody>
          <a:bodyPr wrap="square">
            <a:spAutoFit/>
          </a:bodyPr>
          <a:lstStyle/>
          <a:p>
            <a:endParaRPr lang="en-US">
              <a:latin typeface="+mn-lt"/>
              <a:ea typeface="黑体" panose="02010609060101010101" pitchFamily="49" charset="-122"/>
            </a:endParaRPr>
          </a:p>
        </p:txBody>
      </p:sp>
      <p:cxnSp>
        <p:nvCxnSpPr>
          <p:cNvPr id="36" name="Straight Connector 35"/>
          <p:cNvCxnSpPr/>
          <p:nvPr/>
        </p:nvCxnSpPr>
        <p:spPr>
          <a:xfrm>
            <a:off x="1183362" y="2616041"/>
            <a:ext cx="758946" cy="1"/>
          </a:xfrm>
          <a:prstGeom prst="line">
            <a:avLst/>
          </a:prstGeom>
          <a:noFill/>
          <a:ln w="38100">
            <a:solidFill>
              <a:schemeClr val="accent3"/>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8" name="Straight Connector 37"/>
          <p:cNvCxnSpPr/>
          <p:nvPr/>
        </p:nvCxnSpPr>
        <p:spPr>
          <a:xfrm>
            <a:off x="1222928" y="4274901"/>
            <a:ext cx="758946" cy="1"/>
          </a:xfrm>
          <a:prstGeom prst="line">
            <a:avLst/>
          </a:prstGeom>
          <a:noFill/>
          <a:ln w="38100">
            <a:solidFill>
              <a:schemeClr val="accent3"/>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9" name="Straight Connector 38"/>
          <p:cNvCxnSpPr/>
          <p:nvPr/>
        </p:nvCxnSpPr>
        <p:spPr>
          <a:xfrm>
            <a:off x="1222928" y="5898795"/>
            <a:ext cx="758946" cy="1"/>
          </a:xfrm>
          <a:prstGeom prst="line">
            <a:avLst/>
          </a:prstGeom>
          <a:noFill/>
          <a:ln w="38100">
            <a:solidFill>
              <a:schemeClr val="accent3"/>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 name="Straight Connector 40"/>
          <p:cNvCxnSpPr>
            <a:endCxn id="21" idx="0"/>
          </p:cNvCxnSpPr>
          <p:nvPr/>
        </p:nvCxnSpPr>
        <p:spPr>
          <a:xfrm>
            <a:off x="5277048" y="3468613"/>
            <a:ext cx="2" cy="234625"/>
          </a:xfrm>
          <a:prstGeom prst="line">
            <a:avLst/>
          </a:prstGeom>
          <a:noFill/>
          <a:ln w="12700">
            <a:solidFill>
              <a:schemeClr val="accent3"/>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3" name="Straight Connector 42"/>
          <p:cNvCxnSpPr>
            <a:stCxn id="21" idx="2"/>
            <a:endCxn id="22" idx="0"/>
          </p:cNvCxnSpPr>
          <p:nvPr/>
        </p:nvCxnSpPr>
        <p:spPr>
          <a:xfrm>
            <a:off x="5277050" y="4434758"/>
            <a:ext cx="0" cy="234625"/>
          </a:xfrm>
          <a:prstGeom prst="line">
            <a:avLst/>
          </a:prstGeom>
          <a:noFill/>
          <a:ln w="12700">
            <a:solidFill>
              <a:schemeClr val="accent3"/>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5" name="Straight Connector 44"/>
          <p:cNvCxnSpPr>
            <a:stCxn id="22" idx="2"/>
            <a:endCxn id="23" idx="0"/>
          </p:cNvCxnSpPr>
          <p:nvPr/>
        </p:nvCxnSpPr>
        <p:spPr>
          <a:xfrm flipH="1">
            <a:off x="5277049" y="5400903"/>
            <a:ext cx="1" cy="234625"/>
          </a:xfrm>
          <a:prstGeom prst="line">
            <a:avLst/>
          </a:prstGeom>
          <a:noFill/>
          <a:ln w="12700">
            <a:solidFill>
              <a:schemeClr val="accent3"/>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6" name="Rounded Rectangle 45"/>
          <p:cNvSpPr/>
          <p:nvPr/>
        </p:nvSpPr>
        <p:spPr>
          <a:xfrm rot="16200000">
            <a:off x="5308232" y="4088167"/>
            <a:ext cx="3094722" cy="73152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000" dirty="0" smtClean="0">
                <a:ea typeface="黑体" panose="02010609060101010101" pitchFamily="49" charset="-122"/>
              </a:rPr>
              <a:t>ARIS</a:t>
            </a:r>
            <a:r>
              <a:rPr lang="zh-CN" altLang="en-US" sz="2000" dirty="0" smtClean="0">
                <a:ea typeface="黑体" panose="02010609060101010101" pitchFamily="49" charset="-122"/>
              </a:rPr>
              <a:t>移动基础平台</a:t>
            </a:r>
            <a:endParaRPr lang="en-US" sz="2000" dirty="0">
              <a:ea typeface="黑体" panose="02010609060101010101" pitchFamily="49" charset="-122"/>
            </a:endParaRPr>
          </a:p>
        </p:txBody>
      </p:sp>
      <p:grpSp>
        <p:nvGrpSpPr>
          <p:cNvPr id="54" name="Group 53"/>
          <p:cNvGrpSpPr/>
          <p:nvPr/>
        </p:nvGrpSpPr>
        <p:grpSpPr>
          <a:xfrm>
            <a:off x="8264234" y="2838829"/>
            <a:ext cx="754421" cy="747096"/>
            <a:chOff x="8389579" y="1868945"/>
            <a:chExt cx="754421" cy="747096"/>
          </a:xfrm>
        </p:grpSpPr>
        <p:pic>
          <p:nvPicPr>
            <p:cNvPr id="47" name="Picture 4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389579" y="1868945"/>
              <a:ext cx="754421" cy="747096"/>
            </a:xfrm>
            <a:prstGeom prst="rect">
              <a:avLst/>
            </a:prstGeom>
          </p:spPr>
        </p:pic>
        <p:sp>
          <p:nvSpPr>
            <p:cNvPr id="51" name="TextBox 50"/>
            <p:cNvSpPr txBox="1"/>
            <p:nvPr/>
          </p:nvSpPr>
          <p:spPr>
            <a:xfrm>
              <a:off x="8543811" y="2121050"/>
              <a:ext cx="437940" cy="261610"/>
            </a:xfrm>
            <a:prstGeom prst="rect">
              <a:avLst/>
            </a:prstGeom>
            <a:noFill/>
          </p:spPr>
          <p:txBody>
            <a:bodyPr wrap="none" rtlCol="0">
              <a:spAutoFit/>
            </a:bodyPr>
            <a:lstStyle/>
            <a:p>
              <a:r>
                <a:rPr lang="en-US" sz="1100" b="1" smtClean="0">
                  <a:latin typeface="+mn-lt"/>
                  <a:ea typeface="黑体" panose="02010609060101010101" pitchFamily="49" charset="-122"/>
                </a:rPr>
                <a:t>App</a:t>
              </a:r>
              <a:endParaRPr lang="en-US" sz="1100" b="1">
                <a:latin typeface="+mn-lt"/>
                <a:ea typeface="黑体" panose="02010609060101010101" pitchFamily="49" charset="-122"/>
              </a:endParaRPr>
            </a:p>
          </p:txBody>
        </p:sp>
      </p:grpSp>
      <p:grpSp>
        <p:nvGrpSpPr>
          <p:cNvPr id="55" name="Group 54"/>
          <p:cNvGrpSpPr/>
          <p:nvPr/>
        </p:nvGrpSpPr>
        <p:grpSpPr>
          <a:xfrm>
            <a:off x="8264234" y="3977579"/>
            <a:ext cx="754421" cy="747096"/>
            <a:chOff x="8389579" y="1868945"/>
            <a:chExt cx="754421" cy="747096"/>
          </a:xfrm>
        </p:grpSpPr>
        <p:pic>
          <p:nvPicPr>
            <p:cNvPr id="56" name="Picture 5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389579" y="1868945"/>
              <a:ext cx="754421" cy="747096"/>
            </a:xfrm>
            <a:prstGeom prst="rect">
              <a:avLst/>
            </a:prstGeom>
          </p:spPr>
        </p:pic>
        <p:sp>
          <p:nvSpPr>
            <p:cNvPr id="57" name="TextBox 56"/>
            <p:cNvSpPr txBox="1"/>
            <p:nvPr/>
          </p:nvSpPr>
          <p:spPr>
            <a:xfrm>
              <a:off x="8543811" y="2121050"/>
              <a:ext cx="437940" cy="261610"/>
            </a:xfrm>
            <a:prstGeom prst="rect">
              <a:avLst/>
            </a:prstGeom>
            <a:noFill/>
          </p:spPr>
          <p:txBody>
            <a:bodyPr wrap="none" rtlCol="0">
              <a:spAutoFit/>
            </a:bodyPr>
            <a:lstStyle/>
            <a:p>
              <a:r>
                <a:rPr lang="en-US" sz="1100" b="1" smtClean="0">
                  <a:latin typeface="+mn-lt"/>
                  <a:ea typeface="黑体" panose="02010609060101010101" pitchFamily="49" charset="-122"/>
                </a:rPr>
                <a:t>App</a:t>
              </a:r>
              <a:endParaRPr lang="en-US" sz="1100" b="1">
                <a:latin typeface="+mn-lt"/>
                <a:ea typeface="黑体" panose="02010609060101010101" pitchFamily="49" charset="-122"/>
              </a:endParaRPr>
            </a:p>
          </p:txBody>
        </p:sp>
      </p:grpSp>
      <p:grpSp>
        <p:nvGrpSpPr>
          <p:cNvPr id="58" name="Group 57"/>
          <p:cNvGrpSpPr/>
          <p:nvPr/>
        </p:nvGrpSpPr>
        <p:grpSpPr>
          <a:xfrm>
            <a:off x="8264234" y="5123572"/>
            <a:ext cx="754421" cy="747096"/>
            <a:chOff x="8389579" y="1868945"/>
            <a:chExt cx="754421" cy="747096"/>
          </a:xfrm>
        </p:grpSpPr>
        <p:pic>
          <p:nvPicPr>
            <p:cNvPr id="59" name="Picture 5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389579" y="1868945"/>
              <a:ext cx="754421" cy="747096"/>
            </a:xfrm>
            <a:prstGeom prst="rect">
              <a:avLst/>
            </a:prstGeom>
          </p:spPr>
        </p:pic>
        <p:sp>
          <p:nvSpPr>
            <p:cNvPr id="60" name="TextBox 59"/>
            <p:cNvSpPr txBox="1"/>
            <p:nvPr/>
          </p:nvSpPr>
          <p:spPr>
            <a:xfrm>
              <a:off x="8543811" y="2121050"/>
              <a:ext cx="437940" cy="261610"/>
            </a:xfrm>
            <a:prstGeom prst="rect">
              <a:avLst/>
            </a:prstGeom>
            <a:noFill/>
          </p:spPr>
          <p:txBody>
            <a:bodyPr wrap="none" rtlCol="0">
              <a:spAutoFit/>
            </a:bodyPr>
            <a:lstStyle/>
            <a:p>
              <a:r>
                <a:rPr lang="en-US" sz="1100" b="1" smtClean="0">
                  <a:latin typeface="+mn-lt"/>
                  <a:ea typeface="黑体" panose="02010609060101010101" pitchFamily="49" charset="-122"/>
                </a:rPr>
                <a:t>App</a:t>
              </a:r>
              <a:endParaRPr lang="en-US" sz="1100" b="1">
                <a:latin typeface="+mn-lt"/>
                <a:ea typeface="黑体" panose="02010609060101010101" pitchFamily="49" charset="-122"/>
              </a:endParaRPr>
            </a:p>
          </p:txBody>
        </p:sp>
      </p:grpSp>
      <p:sp>
        <p:nvSpPr>
          <p:cNvPr id="62" name="Line 4"/>
          <p:cNvSpPr>
            <a:spLocks noChangeShapeType="1"/>
          </p:cNvSpPr>
          <p:nvPr/>
        </p:nvSpPr>
        <p:spPr bwMode="auto">
          <a:xfrm rot="10800000">
            <a:off x="7475601" y="3270530"/>
            <a:ext cx="614425" cy="1"/>
          </a:xfrm>
          <a:prstGeom prst="line">
            <a:avLst/>
          </a:prstGeom>
          <a:noFill/>
          <a:ln w="19050">
            <a:solidFill>
              <a:schemeClr val="tx1"/>
            </a:solidFill>
            <a:round/>
            <a:headEnd type="triangle" w="med" len="med"/>
            <a:tailEnd type="triangle" w="med" len="med"/>
          </a:ln>
          <a:effectLst/>
        </p:spPr>
        <p:txBody>
          <a:bodyPr wrap="square">
            <a:spAutoFit/>
          </a:bodyPr>
          <a:lstStyle/>
          <a:p>
            <a:endParaRPr lang="en-US">
              <a:latin typeface="+mn-lt"/>
              <a:ea typeface="黑体" panose="02010609060101010101" pitchFamily="49" charset="-122"/>
            </a:endParaRPr>
          </a:p>
        </p:txBody>
      </p:sp>
      <p:sp>
        <p:nvSpPr>
          <p:cNvPr id="63" name="Line 4"/>
          <p:cNvSpPr>
            <a:spLocks noChangeShapeType="1"/>
          </p:cNvSpPr>
          <p:nvPr/>
        </p:nvSpPr>
        <p:spPr bwMode="auto">
          <a:xfrm rot="10800000">
            <a:off x="7475602" y="4369055"/>
            <a:ext cx="614425" cy="1"/>
          </a:xfrm>
          <a:prstGeom prst="line">
            <a:avLst/>
          </a:prstGeom>
          <a:noFill/>
          <a:ln w="19050">
            <a:solidFill>
              <a:schemeClr val="tx1"/>
            </a:solidFill>
            <a:round/>
            <a:headEnd type="triangle" w="med" len="med"/>
            <a:tailEnd type="triangle" w="med" len="med"/>
          </a:ln>
          <a:effectLst/>
        </p:spPr>
        <p:txBody>
          <a:bodyPr wrap="square">
            <a:spAutoFit/>
          </a:bodyPr>
          <a:lstStyle/>
          <a:p>
            <a:endParaRPr lang="en-US">
              <a:latin typeface="+mn-lt"/>
              <a:ea typeface="黑体" panose="02010609060101010101" pitchFamily="49" charset="-122"/>
            </a:endParaRPr>
          </a:p>
        </p:txBody>
      </p:sp>
      <p:sp>
        <p:nvSpPr>
          <p:cNvPr id="64" name="Line 4"/>
          <p:cNvSpPr>
            <a:spLocks noChangeShapeType="1"/>
          </p:cNvSpPr>
          <p:nvPr/>
        </p:nvSpPr>
        <p:spPr bwMode="auto">
          <a:xfrm rot="10800000">
            <a:off x="7475603" y="5506481"/>
            <a:ext cx="614425" cy="1"/>
          </a:xfrm>
          <a:prstGeom prst="line">
            <a:avLst/>
          </a:prstGeom>
          <a:noFill/>
          <a:ln w="19050">
            <a:solidFill>
              <a:schemeClr val="tx1"/>
            </a:solidFill>
            <a:round/>
            <a:headEnd type="triangle" w="med" len="med"/>
            <a:tailEnd type="triangle" w="med" len="med"/>
          </a:ln>
          <a:effectLst/>
        </p:spPr>
        <p:txBody>
          <a:bodyPr wrap="square">
            <a:spAutoFit/>
          </a:bodyPr>
          <a:lstStyle/>
          <a:p>
            <a:endParaRPr lang="en-US">
              <a:latin typeface="+mn-lt"/>
              <a:ea typeface="黑体" panose="02010609060101010101" pitchFamily="49" charset="-122"/>
            </a:endParaRPr>
          </a:p>
        </p:txBody>
      </p:sp>
      <p:sp>
        <p:nvSpPr>
          <p:cNvPr id="65" name="TextBox 64"/>
          <p:cNvSpPr txBox="1"/>
          <p:nvPr/>
        </p:nvSpPr>
        <p:spPr>
          <a:xfrm>
            <a:off x="7372467" y="1738386"/>
            <a:ext cx="1475084" cy="400110"/>
          </a:xfrm>
          <a:prstGeom prst="rect">
            <a:avLst/>
          </a:prstGeom>
          <a:noFill/>
        </p:spPr>
        <p:txBody>
          <a:bodyPr wrap="none" rtlCol="0">
            <a:spAutoFit/>
          </a:bodyPr>
          <a:lstStyle/>
          <a:p>
            <a:pPr algn="ctr"/>
            <a:r>
              <a:rPr lang="zh-CN" altLang="en-US" sz="2000" b="1" dirty="0" smtClean="0">
                <a:latin typeface="+mn-lt"/>
                <a:ea typeface="黑体" panose="02010609060101010101" pitchFamily="49" charset="-122"/>
              </a:rPr>
              <a:t>第三方伙伴</a:t>
            </a:r>
            <a:endParaRPr lang="en-US" sz="2000" b="1" dirty="0">
              <a:latin typeface="+mn-lt"/>
              <a:ea typeface="黑体" panose="02010609060101010101" pitchFamily="49" charset="-122"/>
            </a:endParaRPr>
          </a:p>
        </p:txBody>
      </p:sp>
      <p:pic>
        <p:nvPicPr>
          <p:cNvPr id="67" name="Picture 6" descr="C:\Users\y9224\Desktop\Extranet_UPLOAD NEW ASSETS\Final\01_Logos\SAG Logo\SAG_Logo\RGB\PNG\SAG_ExceptionalLogo_Grad_RGB.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41387" b="41360"/>
          <a:stretch/>
        </p:blipFill>
        <p:spPr bwMode="auto">
          <a:xfrm>
            <a:off x="4035398" y="1414913"/>
            <a:ext cx="2743200" cy="47330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Software AG\0_ToDo\1_ARIS-Connect\1_Screenshots\Playground\Collaborate with colleagues\Commenting_to_stream.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359838" y="2244838"/>
            <a:ext cx="825322" cy="62409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272973" y="3796782"/>
            <a:ext cx="436896" cy="708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102127" y="4018245"/>
            <a:ext cx="241357" cy="392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361743" y="5537664"/>
            <a:ext cx="825322" cy="623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42" descr="32_success"/>
          <p:cNvPicPr>
            <a:picLocks noChangeAspect="1" noChangeArrowheads="1"/>
          </p:cNvPicPr>
          <p:nvPr/>
        </p:nvPicPr>
        <p:blipFill>
          <a:blip r:embed="rId17" cstate="screen"/>
          <a:srcRect/>
          <a:stretch>
            <a:fillRect/>
          </a:stretch>
        </p:blipFill>
        <p:spPr bwMode="auto">
          <a:xfrm>
            <a:off x="2870879" y="5842701"/>
            <a:ext cx="304800" cy="304800"/>
          </a:xfrm>
          <a:prstGeom prst="rect">
            <a:avLst/>
          </a:prstGeom>
          <a:noFill/>
          <a:ln w="9525">
            <a:noFill/>
            <a:miter lim="800000"/>
            <a:headEnd/>
            <a:tailEnd/>
          </a:ln>
        </p:spPr>
      </p:pic>
    </p:spTree>
    <p:extLst>
      <p:ext uri="{BB962C8B-B14F-4D97-AF65-F5344CB8AC3E}">
        <p14:creationId xmlns:p14="http://schemas.microsoft.com/office/powerpoint/2010/main" val="3301103742"/>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a:spLocks/>
          </p:cNvSpPr>
          <p:nvPr/>
        </p:nvSpPr>
        <p:spPr bwMode="auto">
          <a:xfrm>
            <a:off x="508000" y="1280608"/>
            <a:ext cx="8128000" cy="904875"/>
          </a:xfrm>
          <a:prstGeom prst="round2DiagRect">
            <a:avLst>
              <a:gd name="adj1" fmla="val 22983"/>
              <a:gd name="adj2" fmla="val 0"/>
            </a:avLst>
          </a:prstGeom>
          <a:gradFill flip="none" rotWithShape="1">
            <a:gsLst>
              <a:gs pos="0">
                <a:schemeClr val="tx1">
                  <a:lumMod val="50000"/>
                </a:schemeClr>
              </a:gs>
              <a:gs pos="50000">
                <a:schemeClr val="tx1">
                  <a:lumMod val="75000"/>
                </a:schemeClr>
              </a:gs>
              <a:gs pos="100000">
                <a:schemeClr val="tx1"/>
              </a:gs>
            </a:gsLst>
            <a:lin ang="16200000" scaled="1"/>
            <a:tileRect/>
          </a:gradFill>
          <a:ln>
            <a:noFill/>
          </a:ln>
        </p:spPr>
        <p:txBody>
          <a:bodyPr vert="horz" wrap="square" lIns="91440" tIns="45720" rIns="91440" bIns="45720" numCol="1" anchor="ctr" anchorCtr="0" compatLnSpc="1">
            <a:prstTxWarp prst="textNoShape">
              <a:avLst/>
            </a:prstTxWarp>
          </a:bodyPr>
          <a:lstStyle/>
          <a:p>
            <a:pPr algn="ctr"/>
            <a:r>
              <a:rPr lang="zh-CN" altLang="en-US" sz="3200" b="1" dirty="0">
                <a:solidFill>
                  <a:schemeClr val="bg1"/>
                </a:solidFill>
                <a:latin typeface="+mn-lt"/>
                <a:ea typeface="黑体" panose="02010609060101010101" pitchFamily="49" charset="-122"/>
              </a:rPr>
              <a:t>统一的流程透明平台</a:t>
            </a:r>
            <a:endParaRPr lang="en-US" sz="2000" b="1" dirty="0">
              <a:solidFill>
                <a:schemeClr val="bg1"/>
              </a:solidFill>
              <a:latin typeface="+mn-lt"/>
              <a:ea typeface="黑体" panose="02010609060101010101" pitchFamily="49" charset="-122"/>
            </a:endParaRPr>
          </a:p>
        </p:txBody>
      </p:sp>
      <p:sp>
        <p:nvSpPr>
          <p:cNvPr id="16" name="Freeform 11"/>
          <p:cNvSpPr>
            <a:spLocks/>
          </p:cNvSpPr>
          <p:nvPr/>
        </p:nvSpPr>
        <p:spPr bwMode="auto">
          <a:xfrm>
            <a:off x="5677468" y="4080958"/>
            <a:ext cx="2958531"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1" name="Textfeld 10"/>
          <p:cNvSpPr txBox="1"/>
          <p:nvPr/>
        </p:nvSpPr>
        <p:spPr>
          <a:xfrm>
            <a:off x="3224678" y="2441109"/>
            <a:ext cx="2157885" cy="307777"/>
          </a:xfrm>
          <a:prstGeom prst="rect">
            <a:avLst/>
          </a:prstGeom>
          <a:noFill/>
        </p:spPr>
        <p:txBody>
          <a:bodyPr wrap="square" lIns="36000" tIns="0" rIns="36000" bIns="0" rtlCol="0" anchor="ctr" anchorCtr="0">
            <a:spAutoFit/>
          </a:bodyPr>
          <a:lstStyle/>
          <a:p>
            <a:pPr algn="ctr"/>
            <a:r>
              <a:rPr lang="zh-CN" altLang="en-US" sz="2000" b="1" dirty="0">
                <a:solidFill>
                  <a:schemeClr val="accent5">
                    <a:lumMod val="75000"/>
                  </a:schemeClr>
                </a:solidFill>
                <a:latin typeface="+mn-lt"/>
                <a:ea typeface="黑体" panose="02010609060101010101" pitchFamily="49" charset="-122"/>
              </a:rPr>
              <a:t>流程风险管理</a:t>
            </a:r>
            <a:endParaRPr lang="en-US" sz="2000" b="1" dirty="0" smtClean="0">
              <a:solidFill>
                <a:schemeClr val="accent5">
                  <a:lumMod val="75000"/>
                </a:schemeClr>
              </a:solidFill>
              <a:latin typeface="+mn-lt"/>
              <a:ea typeface="黑体" panose="02010609060101010101" pitchFamily="49" charset="-122"/>
            </a:endParaRPr>
          </a:p>
        </p:txBody>
      </p:sp>
      <p:sp>
        <p:nvSpPr>
          <p:cNvPr id="15" name="Textfeld 14"/>
          <p:cNvSpPr txBox="1"/>
          <p:nvPr/>
        </p:nvSpPr>
        <p:spPr>
          <a:xfrm>
            <a:off x="5723143" y="2441109"/>
            <a:ext cx="2834004"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accent5">
                    <a:lumMod val="75000"/>
                  </a:schemeClr>
                </a:solidFill>
                <a:latin typeface="+mn-lt"/>
                <a:ea typeface="黑体" panose="02010609060101010101" pitchFamily="49" charset="-122"/>
              </a:rPr>
              <a:t>项目透明</a:t>
            </a:r>
            <a:endParaRPr lang="en-US" sz="2000" dirty="0">
              <a:solidFill>
                <a:schemeClr val="accent5">
                  <a:lumMod val="75000"/>
                </a:schemeClr>
              </a:solidFill>
              <a:latin typeface="+mn-lt"/>
              <a:ea typeface="黑体" panose="02010609060101010101" pitchFamily="49" charset="-122"/>
            </a:endParaRPr>
          </a:p>
        </p:txBody>
      </p:sp>
      <p:sp>
        <p:nvSpPr>
          <p:cNvPr id="19" name="Textfeld 18"/>
          <p:cNvSpPr txBox="1"/>
          <p:nvPr/>
        </p:nvSpPr>
        <p:spPr>
          <a:xfrm>
            <a:off x="606149" y="4411712"/>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accent5">
                    <a:lumMod val="75000"/>
                  </a:schemeClr>
                </a:solidFill>
                <a:latin typeface="+mn-lt"/>
                <a:ea typeface="黑体" panose="02010609060101010101" pitchFamily="49" charset="-122"/>
              </a:rPr>
              <a:t>实时流程透明</a:t>
            </a:r>
            <a:endParaRPr lang="en-US" sz="2000" dirty="0">
              <a:solidFill>
                <a:schemeClr val="accent5">
                  <a:lumMod val="75000"/>
                </a:schemeClr>
              </a:solidFill>
              <a:latin typeface="+mn-lt"/>
              <a:ea typeface="黑体" panose="02010609060101010101" pitchFamily="49" charset="-122"/>
            </a:endParaRPr>
          </a:p>
        </p:txBody>
      </p:sp>
      <p:sp>
        <p:nvSpPr>
          <p:cNvPr id="21" name="Textfeld 20"/>
          <p:cNvSpPr txBox="1"/>
          <p:nvPr/>
        </p:nvSpPr>
        <p:spPr>
          <a:xfrm>
            <a:off x="5760950" y="4719489"/>
            <a:ext cx="2796197"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latin typeface="+mn-lt"/>
                <a:ea typeface="黑体" panose="02010609060101010101" pitchFamily="49" charset="-122"/>
              </a:rPr>
              <a:t>业务与</a:t>
            </a:r>
            <a:r>
              <a:rPr lang="en-US" sz="2000" dirty="0">
                <a:latin typeface="+mn-lt"/>
                <a:ea typeface="黑体" panose="02010609060101010101" pitchFamily="49" charset="-122"/>
              </a:rPr>
              <a:t>IT</a:t>
            </a:r>
            <a:r>
              <a:rPr lang="zh-CN" altLang="en-US" sz="2000" dirty="0">
                <a:latin typeface="+mn-lt"/>
                <a:ea typeface="黑体" panose="02010609060101010101" pitchFamily="49" charset="-122"/>
              </a:rPr>
              <a:t>透明</a:t>
            </a:r>
            <a:endParaRPr lang="en-US" sz="2000" dirty="0">
              <a:latin typeface="+mn-lt"/>
              <a:ea typeface="黑体" panose="02010609060101010101" pitchFamily="49" charset="-122"/>
            </a:endParaRPr>
          </a:p>
        </p:txBody>
      </p:sp>
      <p:sp>
        <p:nvSpPr>
          <p:cNvPr id="23" name="Rechteck 22"/>
          <p:cNvSpPr/>
          <p:nvPr/>
        </p:nvSpPr>
        <p:spPr>
          <a:xfrm>
            <a:off x="3051192" y="4257824"/>
            <a:ext cx="2440555" cy="615553"/>
          </a:xfrm>
          <a:prstGeom prst="rect">
            <a:avLst/>
          </a:prstGeom>
          <a:noFill/>
        </p:spPr>
        <p:txBody>
          <a:bodyPr wrap="square" lIns="36000" tIns="0" rIns="36000" bIns="0" rtlCol="0" anchor="ctr" anchorCtr="0">
            <a:spAutoFit/>
          </a:bodyPr>
          <a:lstStyle/>
          <a:p>
            <a:pPr algn="ctr"/>
            <a:r>
              <a:rPr lang="zh-CN" altLang="en-US" sz="2000" b="1" dirty="0">
                <a:solidFill>
                  <a:schemeClr val="accent5">
                    <a:lumMod val="75000"/>
                  </a:schemeClr>
                </a:solidFill>
                <a:latin typeface="+mn-lt"/>
                <a:ea typeface="黑体" panose="02010609060101010101" pitchFamily="49" charset="-122"/>
              </a:rPr>
              <a:t>对任何人和任何地方透明</a:t>
            </a:r>
            <a:endParaRPr lang="en-US" sz="2000" b="1" dirty="0">
              <a:solidFill>
                <a:schemeClr val="accent5">
                  <a:lumMod val="75000"/>
                </a:schemeClr>
              </a:solidFill>
              <a:latin typeface="+mn-lt"/>
              <a:ea typeface="黑体" panose="02010609060101010101" pitchFamily="49" charset="-122"/>
            </a:endParaRPr>
          </a:p>
        </p:txBody>
      </p:sp>
      <p:sp>
        <p:nvSpPr>
          <p:cNvPr id="20" name="Textfeld 19"/>
          <p:cNvSpPr txBox="1"/>
          <p:nvPr/>
        </p:nvSpPr>
        <p:spPr>
          <a:xfrm>
            <a:off x="606149" y="2441109"/>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accent5">
                    <a:lumMod val="75000"/>
                  </a:schemeClr>
                </a:solidFill>
                <a:latin typeface="+mn-lt"/>
                <a:ea typeface="黑体" panose="02010609060101010101" pitchFamily="49" charset="-122"/>
              </a:rPr>
              <a:t>流程透明</a:t>
            </a:r>
            <a:endParaRPr lang="en-US" sz="2000" dirty="0">
              <a:solidFill>
                <a:schemeClr val="accent5">
                  <a:lumMod val="75000"/>
                </a:schemeClr>
              </a:solidFill>
              <a:latin typeface="+mn-lt"/>
              <a:ea typeface="黑体" panose="02010609060101010101" pitchFamily="49" charset="-122"/>
            </a:endParaRPr>
          </a:p>
        </p:txBody>
      </p:sp>
      <p:pic>
        <p:nvPicPr>
          <p:cNvPr id="22" name="Picture 4" descr="Datei:Petrochina logo.sv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8914" y="3193504"/>
            <a:ext cx="494953" cy="5238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113" r="24544"/>
          <a:stretch/>
        </p:blipFill>
        <p:spPr bwMode="auto">
          <a:xfrm>
            <a:off x="1726240" y="3087716"/>
            <a:ext cx="539160" cy="57100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Datei:Petrochina logo.sv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1893" y="3133221"/>
            <a:ext cx="494953" cy="52381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ile:Centrica Logo.sv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4678" y="3043525"/>
            <a:ext cx="1229058" cy="2999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Photoshop\Company Logos\powerpoint - web\Brennta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02357" y="3100977"/>
            <a:ext cx="1109161" cy="22626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5.googleusercontent.com/-7bCGz8nMn34/AAAAAAAAAAI/AAAAAAAAACY/LXCb5YaNWNQ/s120-c/photo.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5597" y="2928360"/>
            <a:ext cx="571500" cy="5715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67231" t="25368" r="13002" b="65091"/>
          <a:stretch/>
        </p:blipFill>
        <p:spPr bwMode="auto">
          <a:xfrm>
            <a:off x="6904647" y="3455409"/>
            <a:ext cx="890589" cy="274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4" descr="TOTAL-LOGO"/>
          <p:cNvPicPr>
            <a:picLocks noChangeAspect="1" noChangeArrowheads="1"/>
          </p:cNvPicPr>
          <p:nvPr/>
        </p:nvPicPr>
        <p:blipFill>
          <a:blip r:embed="rId10" cstate="print"/>
          <a:srcRect/>
          <a:stretch>
            <a:fillRect/>
          </a:stretch>
        </p:blipFill>
        <p:spPr bwMode="auto">
          <a:xfrm>
            <a:off x="1030639" y="5148415"/>
            <a:ext cx="388727" cy="489148"/>
          </a:xfrm>
          <a:prstGeom prst="rect">
            <a:avLst/>
          </a:prstGeom>
          <a:noFill/>
        </p:spPr>
      </p:pic>
      <p:pic>
        <p:nvPicPr>
          <p:cNvPr id="27" name="Picture 3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04811" y="5198080"/>
            <a:ext cx="707111" cy="389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descr="Bild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113" r="24544"/>
          <a:stretch/>
        </p:blipFill>
        <p:spPr bwMode="auto">
          <a:xfrm>
            <a:off x="3699468" y="5190833"/>
            <a:ext cx="539160" cy="57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92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a:spLocks/>
          </p:cNvSpPr>
          <p:nvPr/>
        </p:nvSpPr>
        <p:spPr bwMode="auto">
          <a:xfrm>
            <a:off x="508000" y="1280608"/>
            <a:ext cx="8128000" cy="904875"/>
          </a:xfrm>
          <a:prstGeom prst="round2DiagRect">
            <a:avLst>
              <a:gd name="adj1" fmla="val 22983"/>
              <a:gd name="adj2" fmla="val 0"/>
            </a:avLst>
          </a:prstGeom>
          <a:gradFill flip="none" rotWithShape="1">
            <a:gsLst>
              <a:gs pos="0">
                <a:schemeClr val="tx1">
                  <a:lumMod val="50000"/>
                </a:schemeClr>
              </a:gs>
              <a:gs pos="50000">
                <a:schemeClr val="tx1">
                  <a:lumMod val="75000"/>
                </a:schemeClr>
              </a:gs>
              <a:gs pos="100000">
                <a:schemeClr val="tx1"/>
              </a:gs>
            </a:gsLst>
            <a:lin ang="16200000" scaled="1"/>
            <a:tileRect/>
          </a:gradFill>
          <a:ln>
            <a:noFill/>
          </a:ln>
        </p:spPr>
        <p:txBody>
          <a:bodyPr vert="horz" wrap="square" lIns="91440" tIns="45720" rIns="91440" bIns="45720" numCol="1" anchor="ctr" anchorCtr="0" compatLnSpc="1">
            <a:prstTxWarp prst="textNoShape">
              <a:avLst/>
            </a:prstTxWarp>
          </a:bodyPr>
          <a:lstStyle/>
          <a:p>
            <a:pPr algn="ctr"/>
            <a:r>
              <a:rPr lang="zh-CN" altLang="en-US" sz="3200" b="1" dirty="0">
                <a:solidFill>
                  <a:schemeClr val="bg1"/>
                </a:solidFill>
                <a:latin typeface="+mn-lt"/>
                <a:ea typeface="黑体" panose="02010609060101010101" pitchFamily="49" charset="-122"/>
              </a:rPr>
              <a:t>统一的流程透明平台</a:t>
            </a:r>
            <a:endParaRPr lang="en-US" sz="2000" b="1" dirty="0">
              <a:solidFill>
                <a:schemeClr val="bg1"/>
              </a:solidFill>
              <a:latin typeface="+mn-lt"/>
              <a:ea typeface="黑体" panose="02010609060101010101" pitchFamily="49" charset="-122"/>
            </a:endParaRPr>
          </a:p>
        </p:txBody>
      </p:sp>
      <p:sp>
        <p:nvSpPr>
          <p:cNvPr id="10" name="Freeform 8"/>
          <p:cNvSpPr>
            <a:spLocks/>
          </p:cNvSpPr>
          <p:nvPr/>
        </p:nvSpPr>
        <p:spPr bwMode="auto">
          <a:xfrm>
            <a:off x="507999" y="4080958"/>
            <a:ext cx="2412621"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a:extLst/>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2" name="Freeform 7"/>
          <p:cNvSpPr>
            <a:spLocks/>
          </p:cNvSpPr>
          <p:nvPr/>
        </p:nvSpPr>
        <p:spPr bwMode="auto">
          <a:xfrm>
            <a:off x="3016159" y="2287221"/>
            <a:ext cx="2574925"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4" name="Freeform 10"/>
          <p:cNvSpPr>
            <a:spLocks/>
          </p:cNvSpPr>
          <p:nvPr/>
        </p:nvSpPr>
        <p:spPr bwMode="auto">
          <a:xfrm>
            <a:off x="3016159" y="4080958"/>
            <a:ext cx="2574925"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6" name="Freeform 11"/>
          <p:cNvSpPr>
            <a:spLocks/>
          </p:cNvSpPr>
          <p:nvPr/>
        </p:nvSpPr>
        <p:spPr bwMode="auto">
          <a:xfrm>
            <a:off x="5677468" y="4080958"/>
            <a:ext cx="2958531"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8" name="Freeform 6"/>
          <p:cNvSpPr>
            <a:spLocks/>
          </p:cNvSpPr>
          <p:nvPr/>
        </p:nvSpPr>
        <p:spPr bwMode="auto">
          <a:xfrm>
            <a:off x="5677468" y="2287221"/>
            <a:ext cx="2958531"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1" name="Textfeld 10"/>
          <p:cNvSpPr txBox="1"/>
          <p:nvPr/>
        </p:nvSpPr>
        <p:spPr>
          <a:xfrm>
            <a:off x="3224678" y="2933828"/>
            <a:ext cx="2157885" cy="307777"/>
          </a:xfrm>
          <a:prstGeom prst="rect">
            <a:avLst/>
          </a:prstGeom>
          <a:noFill/>
        </p:spPr>
        <p:txBody>
          <a:bodyPr wrap="square" lIns="36000" tIns="0" rIns="36000" bIns="0" rtlCol="0" anchor="ctr" anchorCtr="0">
            <a:spAutoFit/>
          </a:bodyPr>
          <a:lstStyle/>
          <a:p>
            <a:pPr algn="ctr"/>
            <a:r>
              <a:rPr lang="zh-CN" altLang="en-US" sz="2000" b="1" dirty="0">
                <a:solidFill>
                  <a:schemeClr val="bg2">
                    <a:lumMod val="75000"/>
                  </a:schemeClr>
                </a:solidFill>
                <a:latin typeface="+mn-lt"/>
                <a:ea typeface="黑体" panose="02010609060101010101" pitchFamily="49" charset="-122"/>
              </a:rPr>
              <a:t>流程风险管理</a:t>
            </a:r>
            <a:endParaRPr lang="en-US" sz="2000" b="1" dirty="0" smtClean="0">
              <a:solidFill>
                <a:schemeClr val="bg2">
                  <a:lumMod val="75000"/>
                </a:schemeClr>
              </a:solidFill>
              <a:latin typeface="+mn-lt"/>
              <a:ea typeface="黑体" panose="02010609060101010101" pitchFamily="49" charset="-122"/>
            </a:endParaRPr>
          </a:p>
        </p:txBody>
      </p:sp>
      <p:sp>
        <p:nvSpPr>
          <p:cNvPr id="15" name="Textfeld 14"/>
          <p:cNvSpPr txBox="1"/>
          <p:nvPr/>
        </p:nvSpPr>
        <p:spPr>
          <a:xfrm>
            <a:off x="5723143" y="2933828"/>
            <a:ext cx="2834004"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bg2">
                    <a:lumMod val="75000"/>
                  </a:schemeClr>
                </a:solidFill>
                <a:latin typeface="+mn-lt"/>
                <a:ea typeface="黑体" panose="02010609060101010101" pitchFamily="49" charset="-122"/>
              </a:rPr>
              <a:t>项目透明</a:t>
            </a:r>
            <a:endParaRPr lang="en-US" sz="2000" dirty="0">
              <a:solidFill>
                <a:schemeClr val="bg2">
                  <a:lumMod val="75000"/>
                </a:schemeClr>
              </a:solidFill>
              <a:latin typeface="+mn-lt"/>
              <a:ea typeface="黑体" panose="02010609060101010101" pitchFamily="49" charset="-122"/>
            </a:endParaRPr>
          </a:p>
        </p:txBody>
      </p:sp>
      <p:sp>
        <p:nvSpPr>
          <p:cNvPr id="19" name="Textfeld 18"/>
          <p:cNvSpPr txBox="1"/>
          <p:nvPr/>
        </p:nvSpPr>
        <p:spPr>
          <a:xfrm>
            <a:off x="606149" y="4764332"/>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bg2">
                    <a:lumMod val="75000"/>
                  </a:schemeClr>
                </a:solidFill>
                <a:latin typeface="+mn-lt"/>
                <a:ea typeface="黑体" panose="02010609060101010101" pitchFamily="49" charset="-122"/>
              </a:rPr>
              <a:t>实时流程透明</a:t>
            </a:r>
            <a:endParaRPr lang="en-US" sz="2000" dirty="0">
              <a:solidFill>
                <a:schemeClr val="bg2">
                  <a:lumMod val="75000"/>
                </a:schemeClr>
              </a:solidFill>
              <a:latin typeface="+mn-lt"/>
              <a:ea typeface="黑体" panose="02010609060101010101" pitchFamily="49" charset="-122"/>
            </a:endParaRPr>
          </a:p>
        </p:txBody>
      </p:sp>
      <p:sp>
        <p:nvSpPr>
          <p:cNvPr id="21" name="Textfeld 20"/>
          <p:cNvSpPr txBox="1"/>
          <p:nvPr/>
        </p:nvSpPr>
        <p:spPr>
          <a:xfrm>
            <a:off x="5760950" y="4719489"/>
            <a:ext cx="2796197" cy="307777"/>
          </a:xfrm>
          <a:prstGeom prst="rect">
            <a:avLst/>
          </a:prstGeom>
          <a:noFill/>
        </p:spPr>
        <p:txBody>
          <a:bodyPr wrap="square" lIns="36000" tIns="0" rIns="36000" bIns="0" rtlCol="0" anchor="ctr" anchorCtr="0">
            <a:spAutoFit/>
          </a:bodyPr>
          <a:lstStyle>
            <a:defPPr>
              <a:defRPr lang="en-US"/>
            </a:defPPr>
            <a:lvl1pPr algn="ctr">
              <a:defRPr sz="2000" b="1">
                <a:solidFill>
                  <a:schemeClr val="accent5">
                    <a:lumMod val="40000"/>
                    <a:lumOff val="60000"/>
                  </a:schemeClr>
                </a:solidFill>
              </a:defRPr>
            </a:lvl1pPr>
          </a:lstStyle>
          <a:p>
            <a:r>
              <a:rPr lang="zh-CN" altLang="en-US" dirty="0">
                <a:latin typeface="+mn-lt"/>
                <a:ea typeface="黑体" panose="02010609060101010101" pitchFamily="49" charset="-122"/>
              </a:rPr>
              <a:t>业务与</a:t>
            </a:r>
            <a:r>
              <a:rPr lang="en-US" dirty="0">
                <a:latin typeface="+mn-lt"/>
                <a:ea typeface="黑体" panose="02010609060101010101" pitchFamily="49" charset="-122"/>
              </a:rPr>
              <a:t>IT</a:t>
            </a:r>
            <a:r>
              <a:rPr lang="zh-CN" altLang="en-US" dirty="0">
                <a:latin typeface="+mn-lt"/>
                <a:ea typeface="黑体" panose="02010609060101010101" pitchFamily="49" charset="-122"/>
              </a:rPr>
              <a:t>透明</a:t>
            </a:r>
            <a:endParaRPr lang="en-US" dirty="0">
              <a:latin typeface="+mn-lt"/>
              <a:ea typeface="黑体" panose="02010609060101010101" pitchFamily="49" charset="-122"/>
            </a:endParaRPr>
          </a:p>
        </p:txBody>
      </p:sp>
      <p:sp>
        <p:nvSpPr>
          <p:cNvPr id="23" name="Rechteck 22"/>
          <p:cNvSpPr/>
          <p:nvPr/>
        </p:nvSpPr>
        <p:spPr>
          <a:xfrm>
            <a:off x="3051192" y="4565601"/>
            <a:ext cx="2440555" cy="615553"/>
          </a:xfrm>
          <a:prstGeom prst="rect">
            <a:avLst/>
          </a:prstGeom>
          <a:noFill/>
        </p:spPr>
        <p:txBody>
          <a:bodyPr wrap="square" lIns="36000" tIns="0" rIns="36000" bIns="0" rtlCol="0" anchor="ctr" anchorCtr="0">
            <a:spAutoFit/>
          </a:bodyPr>
          <a:lstStyle/>
          <a:p>
            <a:pPr algn="ctr"/>
            <a:r>
              <a:rPr lang="zh-CN" altLang="en-US" sz="2000" b="1" dirty="0">
                <a:solidFill>
                  <a:schemeClr val="bg2">
                    <a:lumMod val="75000"/>
                  </a:schemeClr>
                </a:solidFill>
                <a:latin typeface="+mn-lt"/>
                <a:ea typeface="黑体" panose="02010609060101010101" pitchFamily="49" charset="-122"/>
              </a:rPr>
              <a:t>对任何人和任何地方透明</a:t>
            </a:r>
            <a:endParaRPr lang="en-US" sz="2000" b="1" dirty="0">
              <a:solidFill>
                <a:schemeClr val="bg2">
                  <a:lumMod val="75000"/>
                </a:schemeClr>
              </a:solidFill>
              <a:latin typeface="+mn-lt"/>
              <a:ea typeface="黑体" panose="02010609060101010101" pitchFamily="49" charset="-122"/>
            </a:endParaRPr>
          </a:p>
        </p:txBody>
      </p:sp>
      <p:sp>
        <p:nvSpPr>
          <p:cNvPr id="17" name="Freeform 8"/>
          <p:cNvSpPr>
            <a:spLocks/>
          </p:cNvSpPr>
          <p:nvPr/>
        </p:nvSpPr>
        <p:spPr bwMode="auto">
          <a:xfrm>
            <a:off x="507999" y="2295958"/>
            <a:ext cx="2412621"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a:extLst/>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20" name="Textfeld 19"/>
          <p:cNvSpPr txBox="1"/>
          <p:nvPr/>
        </p:nvSpPr>
        <p:spPr>
          <a:xfrm>
            <a:off x="606149" y="2933828"/>
            <a:ext cx="2212055" cy="307777"/>
          </a:xfrm>
          <a:prstGeom prst="rect">
            <a:avLst/>
          </a:prstGeom>
          <a:noFill/>
        </p:spPr>
        <p:txBody>
          <a:bodyPr wrap="square" lIns="36000" tIns="0" rIns="36000" bIns="0" rtlCol="0" anchor="ctr" anchorCtr="0">
            <a:spAutoFit/>
          </a:bodyPr>
          <a:lstStyle>
            <a:defPPr>
              <a:defRPr lang="en-US"/>
            </a:defPPr>
            <a:lvl1pPr algn="ctr">
              <a:defRPr sz="2000" b="1">
                <a:solidFill>
                  <a:schemeClr val="bg2">
                    <a:lumMod val="75000"/>
                  </a:schemeClr>
                </a:solidFill>
              </a:defRPr>
            </a:lvl1pPr>
          </a:lstStyle>
          <a:p>
            <a:r>
              <a:rPr lang="zh-CN" altLang="en-US" dirty="0">
                <a:latin typeface="+mn-lt"/>
                <a:ea typeface="黑体" panose="02010609060101010101" pitchFamily="49" charset="-122"/>
              </a:rPr>
              <a:t>流程透明</a:t>
            </a:r>
            <a:endParaRPr lang="en-US" dirty="0">
              <a:latin typeface="+mn-lt"/>
              <a:ea typeface="黑体" panose="02010609060101010101" pitchFamily="49" charset="-122"/>
            </a:endParaRPr>
          </a:p>
        </p:txBody>
      </p:sp>
    </p:spTree>
    <p:extLst>
      <p:ext uri="{BB962C8B-B14F-4D97-AF65-F5344CB8AC3E}">
        <p14:creationId xmlns:p14="http://schemas.microsoft.com/office/powerpoint/2010/main" val="99146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a:spLocks/>
          </p:cNvSpPr>
          <p:nvPr/>
        </p:nvSpPr>
        <p:spPr bwMode="auto">
          <a:xfrm>
            <a:off x="508000" y="1280608"/>
            <a:ext cx="8128000" cy="904875"/>
          </a:xfrm>
          <a:prstGeom prst="round2DiagRect">
            <a:avLst>
              <a:gd name="adj1" fmla="val 22983"/>
              <a:gd name="adj2" fmla="val 0"/>
            </a:avLst>
          </a:prstGeom>
          <a:gradFill flip="none" rotWithShape="1">
            <a:gsLst>
              <a:gs pos="0">
                <a:schemeClr val="tx1">
                  <a:lumMod val="50000"/>
                </a:schemeClr>
              </a:gs>
              <a:gs pos="50000">
                <a:schemeClr val="tx1">
                  <a:lumMod val="75000"/>
                </a:schemeClr>
              </a:gs>
              <a:gs pos="100000">
                <a:schemeClr val="tx1"/>
              </a:gs>
            </a:gsLst>
            <a:lin ang="16200000" scaled="1"/>
            <a:tileRect/>
          </a:gradFill>
          <a:ln>
            <a:noFill/>
          </a:ln>
        </p:spPr>
        <p:txBody>
          <a:bodyPr vert="horz" wrap="square" lIns="91440" tIns="45720" rIns="91440" bIns="45720" numCol="1" anchor="ctr" anchorCtr="0" compatLnSpc="1">
            <a:prstTxWarp prst="textNoShape">
              <a:avLst/>
            </a:prstTxWarp>
          </a:bodyPr>
          <a:lstStyle/>
          <a:p>
            <a:pPr algn="ctr"/>
            <a:r>
              <a:rPr lang="zh-CN" altLang="en-US" sz="3200" b="1" dirty="0" smtClean="0">
                <a:solidFill>
                  <a:schemeClr val="bg1"/>
                </a:solidFill>
                <a:latin typeface="+mn-lt"/>
                <a:ea typeface="黑体" panose="02010609060101010101" pitchFamily="49" charset="-122"/>
              </a:rPr>
              <a:t>统一的流程透明平台</a:t>
            </a:r>
            <a:endParaRPr lang="en-US" altLang="zh-CN" sz="2000" b="1" dirty="0">
              <a:solidFill>
                <a:schemeClr val="bg1"/>
              </a:solidFill>
              <a:latin typeface="+mn-lt"/>
              <a:ea typeface="黑体" panose="02010609060101010101" pitchFamily="49" charset="-122"/>
            </a:endParaRPr>
          </a:p>
        </p:txBody>
      </p:sp>
      <p:sp>
        <p:nvSpPr>
          <p:cNvPr id="10" name="Freeform 8"/>
          <p:cNvSpPr>
            <a:spLocks/>
          </p:cNvSpPr>
          <p:nvPr/>
        </p:nvSpPr>
        <p:spPr bwMode="auto">
          <a:xfrm>
            <a:off x="507999" y="4080958"/>
            <a:ext cx="2412621"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a:extLst/>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2" name="Freeform 7"/>
          <p:cNvSpPr>
            <a:spLocks/>
          </p:cNvSpPr>
          <p:nvPr/>
        </p:nvSpPr>
        <p:spPr bwMode="auto">
          <a:xfrm>
            <a:off x="3016159" y="2287221"/>
            <a:ext cx="2574925"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4" name="Freeform 10"/>
          <p:cNvSpPr>
            <a:spLocks/>
          </p:cNvSpPr>
          <p:nvPr/>
        </p:nvSpPr>
        <p:spPr bwMode="auto">
          <a:xfrm>
            <a:off x="3016159" y="4080958"/>
            <a:ext cx="2574925"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6" name="Freeform 11"/>
          <p:cNvSpPr>
            <a:spLocks/>
          </p:cNvSpPr>
          <p:nvPr/>
        </p:nvSpPr>
        <p:spPr bwMode="auto">
          <a:xfrm>
            <a:off x="5677468" y="4080958"/>
            <a:ext cx="2958531"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8" name="Freeform 6"/>
          <p:cNvSpPr>
            <a:spLocks/>
          </p:cNvSpPr>
          <p:nvPr/>
        </p:nvSpPr>
        <p:spPr bwMode="auto">
          <a:xfrm>
            <a:off x="5677468" y="2287221"/>
            <a:ext cx="2958531" cy="1692000"/>
          </a:xfrm>
          <a:prstGeom prst="round2DiagRect">
            <a:avLst/>
          </a:prstGeom>
          <a:gradFill flip="none" rotWithShape="1">
            <a:gsLst>
              <a:gs pos="0">
                <a:schemeClr val="accent3">
                  <a:lumMod val="50000"/>
                </a:schemeClr>
              </a:gs>
              <a:gs pos="50000">
                <a:schemeClr val="accent3">
                  <a:lumMod val="75000"/>
                </a:schemeClr>
              </a:gs>
              <a:gs pos="100000">
                <a:schemeClr val="accent3"/>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latin typeface="+mn-lt"/>
              <a:ea typeface="黑体" panose="02010609060101010101" pitchFamily="49" charset="-122"/>
            </a:endParaRPr>
          </a:p>
        </p:txBody>
      </p:sp>
      <p:sp>
        <p:nvSpPr>
          <p:cNvPr id="11" name="Textfeld 10"/>
          <p:cNvSpPr txBox="1"/>
          <p:nvPr/>
        </p:nvSpPr>
        <p:spPr>
          <a:xfrm>
            <a:off x="3224678" y="2933828"/>
            <a:ext cx="2157885" cy="307777"/>
          </a:xfrm>
          <a:prstGeom prst="rect">
            <a:avLst/>
          </a:prstGeom>
          <a:noFill/>
        </p:spPr>
        <p:txBody>
          <a:bodyPr wrap="square" lIns="36000" tIns="0" rIns="36000" bIns="0" rtlCol="0" anchor="ctr" anchorCtr="0">
            <a:spAutoFit/>
          </a:bodyPr>
          <a:lstStyle/>
          <a:p>
            <a:pPr algn="ctr"/>
            <a:r>
              <a:rPr lang="zh-CN" altLang="en-US" sz="2000" b="1" dirty="0" smtClean="0">
                <a:solidFill>
                  <a:schemeClr val="bg2">
                    <a:lumMod val="75000"/>
                  </a:schemeClr>
                </a:solidFill>
                <a:latin typeface="+mn-lt"/>
                <a:ea typeface="黑体" panose="02010609060101010101" pitchFamily="49" charset="-122"/>
              </a:rPr>
              <a:t>流程风险管理</a:t>
            </a:r>
            <a:endParaRPr lang="en-US" altLang="zh-CN" sz="2000" b="1" dirty="0" smtClean="0">
              <a:solidFill>
                <a:schemeClr val="bg2">
                  <a:lumMod val="75000"/>
                </a:schemeClr>
              </a:solidFill>
              <a:latin typeface="+mn-lt"/>
              <a:ea typeface="黑体" panose="02010609060101010101" pitchFamily="49" charset="-122"/>
            </a:endParaRPr>
          </a:p>
        </p:txBody>
      </p:sp>
      <p:sp>
        <p:nvSpPr>
          <p:cNvPr id="15" name="Textfeld 14"/>
          <p:cNvSpPr txBox="1"/>
          <p:nvPr/>
        </p:nvSpPr>
        <p:spPr>
          <a:xfrm>
            <a:off x="5723143" y="2933828"/>
            <a:ext cx="2834004"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smtClean="0">
                <a:solidFill>
                  <a:schemeClr val="bg2">
                    <a:lumMod val="75000"/>
                  </a:schemeClr>
                </a:solidFill>
                <a:latin typeface="+mn-lt"/>
                <a:ea typeface="黑体" panose="02010609060101010101" pitchFamily="49" charset="-122"/>
              </a:rPr>
              <a:t>项目透明</a:t>
            </a:r>
          </a:p>
        </p:txBody>
      </p:sp>
      <p:sp>
        <p:nvSpPr>
          <p:cNvPr id="19" name="Textfeld 18"/>
          <p:cNvSpPr txBox="1"/>
          <p:nvPr/>
        </p:nvSpPr>
        <p:spPr>
          <a:xfrm>
            <a:off x="606149" y="4764332"/>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smtClean="0">
                <a:solidFill>
                  <a:schemeClr val="bg2">
                    <a:lumMod val="75000"/>
                  </a:schemeClr>
                </a:solidFill>
                <a:latin typeface="+mn-lt"/>
                <a:ea typeface="黑体" panose="02010609060101010101" pitchFamily="49" charset="-122"/>
              </a:rPr>
              <a:t>实时流程透明</a:t>
            </a:r>
          </a:p>
        </p:txBody>
      </p:sp>
      <p:sp>
        <p:nvSpPr>
          <p:cNvPr id="21" name="Textfeld 20"/>
          <p:cNvSpPr txBox="1"/>
          <p:nvPr/>
        </p:nvSpPr>
        <p:spPr>
          <a:xfrm>
            <a:off x="5760950" y="4719489"/>
            <a:ext cx="2796197"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smtClean="0">
                <a:solidFill>
                  <a:schemeClr val="bg2">
                    <a:lumMod val="75000"/>
                  </a:schemeClr>
                </a:solidFill>
                <a:latin typeface="+mn-lt"/>
                <a:ea typeface="黑体" panose="02010609060101010101" pitchFamily="49" charset="-122"/>
              </a:rPr>
              <a:t>业务与</a:t>
            </a:r>
            <a:r>
              <a:rPr lang="en-US" sz="2000" dirty="0" smtClean="0">
                <a:solidFill>
                  <a:schemeClr val="bg2">
                    <a:lumMod val="75000"/>
                  </a:schemeClr>
                </a:solidFill>
                <a:latin typeface="+mn-lt"/>
                <a:ea typeface="黑体" panose="02010609060101010101" pitchFamily="49" charset="-122"/>
              </a:rPr>
              <a:t>IT</a:t>
            </a:r>
            <a:r>
              <a:rPr lang="zh-CN" altLang="en-US" sz="2000" dirty="0" smtClean="0">
                <a:solidFill>
                  <a:schemeClr val="bg2">
                    <a:lumMod val="75000"/>
                  </a:schemeClr>
                </a:solidFill>
                <a:latin typeface="+mn-lt"/>
                <a:ea typeface="黑体" panose="02010609060101010101" pitchFamily="49" charset="-122"/>
              </a:rPr>
              <a:t>透明</a:t>
            </a:r>
          </a:p>
        </p:txBody>
      </p:sp>
      <p:sp>
        <p:nvSpPr>
          <p:cNvPr id="23" name="Rechteck 22"/>
          <p:cNvSpPr/>
          <p:nvPr/>
        </p:nvSpPr>
        <p:spPr>
          <a:xfrm>
            <a:off x="3051192" y="4565601"/>
            <a:ext cx="2440555" cy="615553"/>
          </a:xfrm>
          <a:prstGeom prst="rect">
            <a:avLst/>
          </a:prstGeom>
          <a:noFill/>
        </p:spPr>
        <p:txBody>
          <a:bodyPr wrap="square" lIns="36000" tIns="0" rIns="36000" bIns="0" rtlCol="0" anchor="ctr" anchorCtr="0">
            <a:spAutoFit/>
          </a:bodyPr>
          <a:lstStyle/>
          <a:p>
            <a:pPr algn="ctr"/>
            <a:r>
              <a:rPr lang="zh-CN" altLang="en-US" sz="2000" b="1" dirty="0" smtClean="0">
                <a:solidFill>
                  <a:schemeClr val="bg2">
                    <a:lumMod val="75000"/>
                  </a:schemeClr>
                </a:solidFill>
                <a:latin typeface="+mn-lt"/>
                <a:ea typeface="黑体" panose="02010609060101010101" pitchFamily="49" charset="-122"/>
              </a:rPr>
              <a:t>对任何人和任何地方透明</a:t>
            </a:r>
          </a:p>
        </p:txBody>
      </p:sp>
      <p:sp>
        <p:nvSpPr>
          <p:cNvPr id="17" name="Freeform 8"/>
          <p:cNvSpPr>
            <a:spLocks/>
          </p:cNvSpPr>
          <p:nvPr/>
        </p:nvSpPr>
        <p:spPr bwMode="auto">
          <a:xfrm>
            <a:off x="507999" y="2295958"/>
            <a:ext cx="2412621"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a:extLst/>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20" name="Textfeld 19"/>
          <p:cNvSpPr txBox="1"/>
          <p:nvPr/>
        </p:nvSpPr>
        <p:spPr>
          <a:xfrm>
            <a:off x="606149" y="2933828"/>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smtClean="0">
                <a:latin typeface="+mn-lt"/>
                <a:ea typeface="黑体" panose="02010609060101010101" pitchFamily="49" charset="-122"/>
              </a:rPr>
              <a:t>流程透明</a:t>
            </a:r>
            <a:endParaRPr lang="en-US" altLang="zh-CN" sz="2000" dirty="0">
              <a:latin typeface="+mn-lt"/>
              <a:ea typeface="黑体" panose="02010609060101010101" pitchFamily="49" charset="-122"/>
            </a:endParaRPr>
          </a:p>
        </p:txBody>
      </p:sp>
    </p:spTree>
    <p:extLst>
      <p:ext uri="{BB962C8B-B14F-4D97-AF65-F5344CB8AC3E}">
        <p14:creationId xmlns:p14="http://schemas.microsoft.com/office/powerpoint/2010/main" val="240835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4294967295"/>
          </p:nvPr>
        </p:nvSpPr>
        <p:spPr>
          <a:xfrm>
            <a:off x="452441" y="1461184"/>
            <a:ext cx="5871470" cy="4545012"/>
          </a:xfrm>
          <a:prstGeom prst="rect">
            <a:avLst/>
          </a:prstGeom>
        </p:spPr>
        <p:txBody>
          <a:bodyPr/>
          <a:lstStyle/>
          <a:p>
            <a:r>
              <a:rPr lang="zh-CN" altLang="en-US" dirty="0" smtClean="0">
                <a:ea typeface="黑体" panose="02010609060101010101" pitchFamily="49" charset="-122"/>
              </a:rPr>
              <a:t>改善</a:t>
            </a:r>
            <a:r>
              <a:rPr lang="en-US" altLang="zh-CN" dirty="0" smtClean="0">
                <a:ea typeface="黑体" panose="02010609060101010101" pitchFamily="49" charset="-122"/>
              </a:rPr>
              <a:t>IT</a:t>
            </a:r>
            <a:r>
              <a:rPr lang="zh-CN" altLang="en-US" dirty="0" smtClean="0">
                <a:ea typeface="黑体" panose="02010609060101010101" pitchFamily="49" charset="-122"/>
              </a:rPr>
              <a:t>蓝图的透明度，将</a:t>
            </a:r>
            <a:r>
              <a:rPr lang="en-US" altLang="zh-CN" dirty="0" smtClean="0">
                <a:ea typeface="黑体" panose="02010609060101010101" pitchFamily="49" charset="-122"/>
              </a:rPr>
              <a:t>IT</a:t>
            </a:r>
            <a:r>
              <a:rPr lang="zh-CN" altLang="en-US" dirty="0" smtClean="0">
                <a:ea typeface="黑体" panose="02010609060101010101" pitchFamily="49" charset="-122"/>
              </a:rPr>
              <a:t>战略与业务操作相集成</a:t>
            </a:r>
            <a:endParaRPr lang="en-US" dirty="0" smtClean="0">
              <a:ea typeface="黑体" panose="02010609060101010101" pitchFamily="49" charset="-122"/>
            </a:endParaRPr>
          </a:p>
          <a:p>
            <a:r>
              <a:rPr lang="zh-CN" altLang="en-US" dirty="0" smtClean="0">
                <a:ea typeface="黑体" panose="02010609060101010101" pitchFamily="49" charset="-122"/>
              </a:rPr>
              <a:t>消除信息管理的短板，简述冗余的数据存储</a:t>
            </a:r>
            <a:endParaRPr lang="en-US" dirty="0" smtClean="0">
              <a:ea typeface="黑体" panose="02010609060101010101" pitchFamily="49" charset="-122"/>
            </a:endParaRPr>
          </a:p>
          <a:p>
            <a:r>
              <a:rPr lang="zh-CN" altLang="en-US" dirty="0" smtClean="0">
                <a:ea typeface="黑体" panose="02010609060101010101" pitchFamily="49" charset="-122"/>
              </a:rPr>
              <a:t>确保</a:t>
            </a:r>
            <a:r>
              <a:rPr lang="en-US" altLang="zh-CN" dirty="0" smtClean="0">
                <a:ea typeface="黑体" panose="02010609060101010101" pitchFamily="49" charset="-122"/>
              </a:rPr>
              <a:t>IT</a:t>
            </a:r>
            <a:r>
              <a:rPr lang="zh-CN" altLang="en-US" dirty="0" smtClean="0">
                <a:ea typeface="黑体" panose="02010609060101010101" pitchFamily="49" charset="-122"/>
              </a:rPr>
              <a:t>蓝图的文档一致性</a:t>
            </a:r>
            <a:endParaRPr lang="en-US" dirty="0">
              <a:ea typeface="黑体" panose="02010609060101010101" pitchFamily="49" charset="-122"/>
            </a:endParaRPr>
          </a:p>
        </p:txBody>
      </p:sp>
      <p:sp>
        <p:nvSpPr>
          <p:cNvPr id="2" name="Titel 1"/>
          <p:cNvSpPr>
            <a:spLocks noGrp="1"/>
          </p:cNvSpPr>
          <p:nvPr>
            <p:ph type="title"/>
          </p:nvPr>
        </p:nvSpPr>
        <p:spPr/>
        <p:txBody>
          <a:bodyPr/>
          <a:lstStyle/>
          <a:p>
            <a:r>
              <a:rPr lang="zh-CN" altLang="en-US" dirty="0" smtClean="0">
                <a:latin typeface="+mn-lt"/>
                <a:ea typeface="黑体" panose="02010609060101010101" pitchFamily="49" charset="-122"/>
              </a:rPr>
              <a:t>实现</a:t>
            </a:r>
            <a:r>
              <a:rPr lang="en-US" altLang="zh-CN" dirty="0" smtClean="0">
                <a:latin typeface="+mn-lt"/>
                <a:ea typeface="黑体" panose="02010609060101010101" pitchFamily="49" charset="-122"/>
              </a:rPr>
              <a:t>IT</a:t>
            </a:r>
            <a:r>
              <a:rPr lang="zh-CN" altLang="en-US" dirty="0" smtClean="0">
                <a:latin typeface="+mn-lt"/>
                <a:ea typeface="黑体" panose="02010609060101010101" pitchFamily="49" charset="-122"/>
              </a:rPr>
              <a:t>透明度</a:t>
            </a:r>
            <a:endParaRPr lang="en-US" dirty="0">
              <a:latin typeface="+mn-lt"/>
              <a:ea typeface="黑体" panose="02010609060101010101" pitchFamily="49" charset="-122"/>
            </a:endParaRPr>
          </a:p>
        </p:txBody>
      </p:sp>
      <p:sp>
        <p:nvSpPr>
          <p:cNvPr id="19" name="Content Placeholder 2"/>
          <p:cNvSpPr txBox="1">
            <a:spLocks/>
          </p:cNvSpPr>
          <p:nvPr/>
        </p:nvSpPr>
        <p:spPr>
          <a:xfrm>
            <a:off x="449762" y="4562929"/>
            <a:ext cx="2624935" cy="1882641"/>
          </a:xfrm>
          <a:prstGeom prst="round2DiagRect">
            <a:avLst/>
          </a:prstGeom>
          <a:gradFill>
            <a:gsLst>
              <a:gs pos="0">
                <a:srgbClr val="68478D">
                  <a:lumMod val="50000"/>
                </a:srgbClr>
              </a:gs>
              <a:gs pos="50000">
                <a:srgbClr val="68478D">
                  <a:lumMod val="75000"/>
                </a:srgbClr>
              </a:gs>
              <a:gs pos="100000">
                <a:srgbClr val="68478D"/>
              </a:gs>
            </a:gsLst>
            <a:lin ang="16200000" scaled="1"/>
          </a:gradFill>
          <a:ln w="12700">
            <a:noFill/>
            <a:miter lim="800000"/>
          </a:ln>
          <a:effectLst>
            <a:outerShdw blurRad="12700" dist="12700" dir="2700000" algn="tl" rotWithShape="0">
              <a:prstClr val="black">
                <a:alpha val="40000"/>
              </a:prstClr>
            </a:outerShdw>
          </a:effectLst>
        </p:spPr>
        <p:txBody>
          <a:bodyPr lIns="28822" tIns="691739" rIns="28822" bIns="28822"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defTabSz="732090" fontAlgn="auto">
              <a:lnSpc>
                <a:spcPct val="90000"/>
              </a:lnSpc>
              <a:spcBef>
                <a:spcPts val="0"/>
              </a:spcBef>
              <a:spcAft>
                <a:spcPts val="0"/>
              </a:spcAft>
              <a:buClr>
                <a:srgbClr val="038299"/>
              </a:buClr>
              <a:buNone/>
            </a:pPr>
            <a:endParaRPr lang="en-US" dirty="0" smtClean="0">
              <a:solidFill>
                <a:srgbClr val="FFFFFF"/>
              </a:solidFill>
              <a:ea typeface="黑体" panose="02010609060101010101" pitchFamily="49" charset="-122"/>
            </a:endParaRPr>
          </a:p>
          <a:p>
            <a:pPr marL="0" indent="0" algn="ctr" defTabSz="732090" fontAlgn="auto">
              <a:lnSpc>
                <a:spcPct val="90000"/>
              </a:lnSpc>
              <a:spcBef>
                <a:spcPts val="0"/>
              </a:spcBef>
              <a:spcAft>
                <a:spcPts val="0"/>
              </a:spcAft>
              <a:buClr>
                <a:srgbClr val="038299"/>
              </a:buClr>
              <a:buNone/>
            </a:pPr>
            <a:r>
              <a:rPr lang="zh-CN" altLang="en-US" dirty="0" smtClean="0">
                <a:solidFill>
                  <a:srgbClr val="FFFFFF"/>
                </a:solidFill>
                <a:ea typeface="黑体" panose="02010609060101010101" pitchFamily="49" charset="-122"/>
              </a:rPr>
              <a:t>改善效率</a:t>
            </a:r>
            <a:endParaRPr lang="en-US" dirty="0">
              <a:solidFill>
                <a:srgbClr val="FFFFFF"/>
              </a:solidFill>
              <a:ea typeface="黑体" panose="02010609060101010101" pitchFamily="49" charset="-122"/>
            </a:endParaRPr>
          </a:p>
        </p:txBody>
      </p:sp>
      <p:sp>
        <p:nvSpPr>
          <p:cNvPr id="20" name="Content Placeholder 2"/>
          <p:cNvSpPr txBox="1">
            <a:spLocks/>
          </p:cNvSpPr>
          <p:nvPr/>
        </p:nvSpPr>
        <p:spPr>
          <a:xfrm>
            <a:off x="3256694" y="4562929"/>
            <a:ext cx="2624935" cy="1882641"/>
          </a:xfrm>
          <a:prstGeom prst="round2DiagRect">
            <a:avLst/>
          </a:prstGeom>
          <a:gradFill>
            <a:gsLst>
              <a:gs pos="0">
                <a:srgbClr val="68478D">
                  <a:lumMod val="50000"/>
                </a:srgbClr>
              </a:gs>
              <a:gs pos="50000">
                <a:srgbClr val="68478D">
                  <a:lumMod val="75000"/>
                </a:srgbClr>
              </a:gs>
              <a:gs pos="100000">
                <a:srgbClr val="68478D"/>
              </a:gs>
            </a:gsLst>
            <a:lin ang="16200000" scaled="1"/>
          </a:gradFill>
          <a:ln w="12700">
            <a:noFill/>
            <a:miter lim="800000"/>
          </a:ln>
          <a:effectLst>
            <a:outerShdw blurRad="12700" dist="12700" dir="2700000" algn="tl" rotWithShape="0">
              <a:prstClr val="black">
                <a:alpha val="40000"/>
              </a:prstClr>
            </a:outerShdw>
          </a:effectLst>
        </p:spPr>
        <p:txBody>
          <a:bodyPr lIns="28822" tIns="691739" rIns="28822" bIns="28822"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defTabSz="732090" fontAlgn="auto">
              <a:lnSpc>
                <a:spcPct val="90000"/>
              </a:lnSpc>
              <a:spcBef>
                <a:spcPts val="0"/>
              </a:spcBef>
              <a:spcAft>
                <a:spcPts val="0"/>
              </a:spcAft>
              <a:buClr>
                <a:srgbClr val="038299"/>
              </a:buClr>
              <a:buNone/>
            </a:pPr>
            <a:endParaRPr lang="en-US" dirty="0" smtClean="0">
              <a:solidFill>
                <a:srgbClr val="FFFFFF"/>
              </a:solidFill>
              <a:ea typeface="黑体" panose="02010609060101010101" pitchFamily="49" charset="-122"/>
            </a:endParaRPr>
          </a:p>
          <a:p>
            <a:pPr marL="0" indent="0" algn="ctr" defTabSz="732090" fontAlgn="auto">
              <a:lnSpc>
                <a:spcPct val="90000"/>
              </a:lnSpc>
              <a:spcBef>
                <a:spcPts val="0"/>
              </a:spcBef>
              <a:spcAft>
                <a:spcPts val="0"/>
              </a:spcAft>
              <a:buClr>
                <a:srgbClr val="038299"/>
              </a:buClr>
              <a:buNone/>
            </a:pPr>
            <a:r>
              <a:rPr lang="zh-CN" altLang="en-US" dirty="0" smtClean="0">
                <a:solidFill>
                  <a:srgbClr val="FFFFFF"/>
                </a:solidFill>
                <a:ea typeface="黑体" panose="02010609060101010101" pitchFamily="49" charset="-122"/>
              </a:rPr>
              <a:t>业务与</a:t>
            </a:r>
            <a:r>
              <a:rPr lang="en-US" altLang="zh-CN" dirty="0" smtClean="0">
                <a:solidFill>
                  <a:srgbClr val="FFFFFF"/>
                </a:solidFill>
                <a:ea typeface="黑体" panose="02010609060101010101" pitchFamily="49" charset="-122"/>
              </a:rPr>
              <a:t>IT</a:t>
            </a:r>
            <a:r>
              <a:rPr lang="zh-CN" altLang="en-US" dirty="0" smtClean="0">
                <a:solidFill>
                  <a:srgbClr val="FFFFFF"/>
                </a:solidFill>
                <a:ea typeface="黑体" panose="02010609060101010101" pitchFamily="49" charset="-122"/>
              </a:rPr>
              <a:t>的共同语言</a:t>
            </a:r>
            <a:endParaRPr lang="en-US" dirty="0">
              <a:solidFill>
                <a:srgbClr val="FFFFFF"/>
              </a:solidFill>
              <a:ea typeface="黑体" panose="02010609060101010101" pitchFamily="49" charset="-122"/>
            </a:endParaRPr>
          </a:p>
        </p:txBody>
      </p:sp>
      <p:sp>
        <p:nvSpPr>
          <p:cNvPr id="21" name="Content Placeholder 2"/>
          <p:cNvSpPr txBox="1">
            <a:spLocks/>
          </p:cNvSpPr>
          <p:nvPr/>
        </p:nvSpPr>
        <p:spPr>
          <a:xfrm>
            <a:off x="6063625" y="4562929"/>
            <a:ext cx="2624935" cy="1882641"/>
          </a:xfrm>
          <a:prstGeom prst="round2DiagRect">
            <a:avLst/>
          </a:prstGeom>
          <a:gradFill>
            <a:gsLst>
              <a:gs pos="0">
                <a:srgbClr val="68478D">
                  <a:lumMod val="50000"/>
                </a:srgbClr>
              </a:gs>
              <a:gs pos="50000">
                <a:srgbClr val="68478D">
                  <a:lumMod val="75000"/>
                </a:srgbClr>
              </a:gs>
              <a:gs pos="100000">
                <a:srgbClr val="68478D"/>
              </a:gs>
            </a:gsLst>
            <a:lin ang="16200000" scaled="1"/>
          </a:gradFill>
          <a:ln w="12700">
            <a:noFill/>
            <a:miter lim="800000"/>
          </a:ln>
          <a:effectLst>
            <a:outerShdw blurRad="12700" dist="12700" dir="2700000" algn="tl" rotWithShape="0">
              <a:prstClr val="black">
                <a:alpha val="40000"/>
              </a:prstClr>
            </a:outerShdw>
          </a:effectLst>
        </p:spPr>
        <p:txBody>
          <a:bodyPr lIns="28822" tIns="691739" rIns="28822" bIns="28822"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defTabSz="732090" fontAlgn="auto">
              <a:lnSpc>
                <a:spcPct val="90000"/>
              </a:lnSpc>
              <a:spcBef>
                <a:spcPts val="0"/>
              </a:spcBef>
              <a:spcAft>
                <a:spcPts val="0"/>
              </a:spcAft>
              <a:buClr>
                <a:srgbClr val="038299"/>
              </a:buClr>
              <a:buNone/>
            </a:pPr>
            <a:endParaRPr lang="en-US" dirty="0" smtClean="0">
              <a:solidFill>
                <a:srgbClr val="FFFFFF"/>
              </a:solidFill>
              <a:ea typeface="黑体" panose="02010609060101010101" pitchFamily="49" charset="-122"/>
            </a:endParaRPr>
          </a:p>
          <a:p>
            <a:pPr marL="0" indent="0" algn="ctr" defTabSz="732090" fontAlgn="auto">
              <a:lnSpc>
                <a:spcPct val="90000"/>
              </a:lnSpc>
              <a:spcBef>
                <a:spcPts val="0"/>
              </a:spcBef>
              <a:spcAft>
                <a:spcPts val="0"/>
              </a:spcAft>
              <a:buClr>
                <a:srgbClr val="038299"/>
              </a:buClr>
              <a:buNone/>
            </a:pPr>
            <a:r>
              <a:rPr lang="zh-CN" altLang="en-US" dirty="0" smtClean="0">
                <a:solidFill>
                  <a:srgbClr val="FFFFFF"/>
                </a:solidFill>
                <a:ea typeface="黑体" panose="02010609060101010101" pitchFamily="49" charset="-122"/>
              </a:rPr>
              <a:t>优化集团的核心流程</a:t>
            </a:r>
            <a:endParaRPr lang="en-US" dirty="0">
              <a:solidFill>
                <a:srgbClr val="FFFFFF"/>
              </a:solidFill>
              <a:ea typeface="黑体" panose="02010609060101010101" pitchFamily="49" charset="-122"/>
            </a:endParaRPr>
          </a:p>
        </p:txBody>
      </p:sp>
      <p:sp>
        <p:nvSpPr>
          <p:cNvPr id="22" name="Diagonal liegende Ecken des Rechtecks abrunden 21"/>
          <p:cNvSpPr/>
          <p:nvPr/>
        </p:nvSpPr>
        <p:spPr>
          <a:xfrm>
            <a:off x="483851" y="4591667"/>
            <a:ext cx="2556756" cy="832707"/>
          </a:xfrm>
          <a:prstGeom prst="round2DiagRect">
            <a:avLst>
              <a:gd name="adj1" fmla="val 32772"/>
              <a:gd name="adj2" fmla="val 0"/>
            </a:avLst>
          </a:prstGeom>
          <a:solidFill>
            <a:srgbClr val="FFFFFF">
              <a:lumMod val="95000"/>
            </a:srgbClr>
          </a:solidFill>
          <a:ln w="12700" cap="flat" cmpd="sng" algn="ctr">
            <a:noFill/>
            <a:miter lim="800000"/>
          </a:ln>
          <a:effectLst>
            <a:innerShdw blurRad="12700" dist="12700" dir="13500000">
              <a:prstClr val="black">
                <a:alpha val="50000"/>
              </a:prstClr>
            </a:innerShdw>
          </a:effectLst>
          <a:scene3d>
            <a:camera prst="orthographicFront">
              <a:rot lat="0" lon="0" rev="0"/>
            </a:camera>
            <a:lightRig rig="threePt" dir="t"/>
          </a:scene3d>
          <a:sp3d prstMaterial="plastic"/>
        </p:spPr>
        <p:txBody>
          <a:bodyPr lIns="73208" tIns="36604" rIns="73208" bIns="36604" rtlCol="0" anchor="ctr"/>
          <a:lstStyle/>
          <a:p>
            <a:pPr algn="ctr" defTabSz="732090" fontAlgn="auto">
              <a:spcBef>
                <a:spcPts val="0"/>
              </a:spcBef>
              <a:spcAft>
                <a:spcPts val="0"/>
              </a:spcAft>
            </a:pPr>
            <a:endParaRPr lang="de-DE" kern="0">
              <a:solidFill>
                <a:srgbClr val="FFFFFF"/>
              </a:solidFill>
              <a:latin typeface="+mn-lt"/>
              <a:ea typeface="黑体" panose="02010609060101010101" pitchFamily="49" charset="-122"/>
            </a:endParaRPr>
          </a:p>
        </p:txBody>
      </p:sp>
      <p:sp>
        <p:nvSpPr>
          <p:cNvPr id="23" name="Diagonal liegende Ecken des Rechtecks abrunden 22"/>
          <p:cNvSpPr/>
          <p:nvPr/>
        </p:nvSpPr>
        <p:spPr>
          <a:xfrm>
            <a:off x="3290783" y="4591667"/>
            <a:ext cx="2556756" cy="832707"/>
          </a:xfrm>
          <a:prstGeom prst="round2DiagRect">
            <a:avLst>
              <a:gd name="adj1" fmla="val 32772"/>
              <a:gd name="adj2" fmla="val 0"/>
            </a:avLst>
          </a:prstGeom>
          <a:solidFill>
            <a:srgbClr val="FFFFFF">
              <a:lumMod val="95000"/>
            </a:srgbClr>
          </a:solidFill>
          <a:ln w="12700" cap="flat" cmpd="sng" algn="ctr">
            <a:noFill/>
            <a:miter lim="800000"/>
          </a:ln>
          <a:effectLst>
            <a:innerShdw blurRad="12700" dist="12700" dir="13500000">
              <a:prstClr val="black">
                <a:alpha val="50000"/>
              </a:prstClr>
            </a:innerShdw>
          </a:effectLst>
          <a:scene3d>
            <a:camera prst="orthographicFront">
              <a:rot lat="0" lon="0" rev="0"/>
            </a:camera>
            <a:lightRig rig="threePt" dir="t"/>
          </a:scene3d>
          <a:sp3d prstMaterial="plastic"/>
        </p:spPr>
        <p:txBody>
          <a:bodyPr lIns="73208" tIns="36604" rIns="73208" bIns="36604" rtlCol="0" anchor="ctr"/>
          <a:lstStyle/>
          <a:p>
            <a:pPr algn="ctr" defTabSz="732090" fontAlgn="auto">
              <a:spcBef>
                <a:spcPts val="0"/>
              </a:spcBef>
              <a:spcAft>
                <a:spcPts val="0"/>
              </a:spcAft>
            </a:pPr>
            <a:endParaRPr lang="de-DE" kern="0">
              <a:solidFill>
                <a:srgbClr val="FFFFFF"/>
              </a:solidFill>
              <a:latin typeface="+mn-lt"/>
              <a:ea typeface="黑体" panose="02010609060101010101" pitchFamily="49" charset="-122"/>
            </a:endParaRPr>
          </a:p>
        </p:txBody>
      </p:sp>
      <p:sp>
        <p:nvSpPr>
          <p:cNvPr id="24" name="Diagonal liegende Ecken des Rechtecks abrunden 23"/>
          <p:cNvSpPr/>
          <p:nvPr/>
        </p:nvSpPr>
        <p:spPr>
          <a:xfrm>
            <a:off x="6097714" y="4591667"/>
            <a:ext cx="2556756" cy="832707"/>
          </a:xfrm>
          <a:prstGeom prst="round2DiagRect">
            <a:avLst>
              <a:gd name="adj1" fmla="val 32772"/>
              <a:gd name="adj2" fmla="val 0"/>
            </a:avLst>
          </a:prstGeom>
          <a:solidFill>
            <a:srgbClr val="FFFFFF">
              <a:lumMod val="95000"/>
            </a:srgbClr>
          </a:solidFill>
          <a:ln w="12700" cap="flat" cmpd="sng" algn="ctr">
            <a:noFill/>
            <a:miter lim="800000"/>
          </a:ln>
          <a:effectLst>
            <a:innerShdw blurRad="12700" dist="12700" dir="13500000">
              <a:prstClr val="black">
                <a:alpha val="50000"/>
              </a:prstClr>
            </a:innerShdw>
          </a:effectLst>
          <a:scene3d>
            <a:camera prst="orthographicFront">
              <a:rot lat="0" lon="0" rev="0"/>
            </a:camera>
            <a:lightRig rig="threePt" dir="t"/>
          </a:scene3d>
          <a:sp3d prstMaterial="plastic"/>
        </p:spPr>
        <p:txBody>
          <a:bodyPr lIns="73208" tIns="36604" rIns="73208" bIns="36604" rtlCol="0" anchor="ctr"/>
          <a:lstStyle/>
          <a:p>
            <a:pPr algn="ctr" defTabSz="732090" fontAlgn="auto">
              <a:spcBef>
                <a:spcPts val="0"/>
              </a:spcBef>
              <a:spcAft>
                <a:spcPts val="0"/>
              </a:spcAft>
            </a:pPr>
            <a:endParaRPr lang="de-DE" kern="0">
              <a:solidFill>
                <a:srgbClr val="FFFFFF"/>
              </a:solidFill>
              <a:latin typeface="+mn-lt"/>
              <a:ea typeface="黑体" panose="02010609060101010101" pitchFamily="49" charset="-122"/>
            </a:endParaRPr>
          </a:p>
        </p:txBody>
      </p:sp>
      <p:pic>
        <p:nvPicPr>
          <p:cNvPr id="14" name="Picture 16" descr="D:\Photoshop\Pictogramme\light_bulb_lamp_offlamp.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631200" y="1548000"/>
            <a:ext cx="1440000" cy="14400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Picture 2" descr="D:\Photoshop\Company Logos\powerpoint - web\The Linde Grou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6965" y="4630020"/>
            <a:ext cx="2210527" cy="756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D:\Photoshop\Company Logos\powerpoint - web\suv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41150" y="4728273"/>
            <a:ext cx="2256021" cy="5594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D:\Photoshop\Company Logos\powerpoint - web\Piräus Ban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64000" y="4691548"/>
            <a:ext cx="2325640" cy="641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77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4800" y="838200"/>
            <a:ext cx="8686799" cy="609600"/>
          </a:xfrm>
        </p:spPr>
        <p:txBody>
          <a:bodyPr/>
          <a:lstStyle/>
          <a:p>
            <a:r>
              <a:rPr lang="zh-CN" altLang="en-US" dirty="0" smtClean="0">
                <a:latin typeface="+mn-lt"/>
                <a:ea typeface="黑体" panose="02010609060101010101" pitchFamily="49" charset="-122"/>
              </a:rPr>
              <a:t>构建集成的解决方案</a:t>
            </a:r>
            <a:endParaRPr lang="en-US" dirty="0">
              <a:latin typeface="+mn-lt"/>
              <a:ea typeface="黑体" panose="02010609060101010101" pitchFamily="49" charset="-122"/>
            </a:endParaRPr>
          </a:p>
        </p:txBody>
      </p:sp>
      <p:graphicFrame>
        <p:nvGraphicFramePr>
          <p:cNvPr id="7" name="Diagram 6"/>
          <p:cNvGraphicFramePr/>
          <p:nvPr>
            <p:extLst>
              <p:ext uri="{D42A27DB-BD31-4B8C-83A1-F6EECF244321}">
                <p14:modId xmlns:p14="http://schemas.microsoft.com/office/powerpoint/2010/main" val="1492132604"/>
              </p:ext>
            </p:extLst>
          </p:nvPr>
        </p:nvGraphicFramePr>
        <p:xfrm>
          <a:off x="533400" y="1828800"/>
          <a:ext cx="7848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p:cNvSpPr txBox="1"/>
          <p:nvPr/>
        </p:nvSpPr>
        <p:spPr>
          <a:xfrm>
            <a:off x="4953000" y="1371600"/>
            <a:ext cx="2954655" cy="461665"/>
          </a:xfrm>
          <a:prstGeom prst="rect">
            <a:avLst/>
          </a:prstGeom>
          <a:noFill/>
        </p:spPr>
        <p:txBody>
          <a:bodyPr wrap="none" rtlCol="0">
            <a:spAutoFit/>
          </a:bodyPr>
          <a:lstStyle/>
          <a:p>
            <a:r>
              <a:rPr lang="zh-CN" altLang="en-US" sz="2400" dirty="0" smtClean="0">
                <a:latin typeface="黑体" panose="02010609060101010101" pitchFamily="49" charset="-122"/>
                <a:ea typeface="黑体" panose="02010609060101010101" pitchFamily="49" charset="-122"/>
                <a:cs typeface="MS PGothic" charset="0"/>
              </a:rPr>
              <a:t>新企业架构管理系统</a:t>
            </a:r>
            <a:endParaRPr lang="de-DE" sz="2400" dirty="0">
              <a:latin typeface="黑体" panose="02010609060101010101" pitchFamily="49" charset="-122"/>
              <a:ea typeface="黑体" panose="02010609060101010101" pitchFamily="49" charset="-122"/>
              <a:cs typeface="MS PGothic" charset="0"/>
            </a:endParaRPr>
          </a:p>
        </p:txBody>
      </p:sp>
      <p:sp>
        <p:nvSpPr>
          <p:cNvPr id="13" name="Oval 12"/>
          <p:cNvSpPr/>
          <p:nvPr/>
        </p:nvSpPr>
        <p:spPr>
          <a:xfrm>
            <a:off x="609600" y="2075688"/>
            <a:ext cx="1353312" cy="1353312"/>
          </a:xfrm>
          <a:prstGeom prst="ellipse">
            <a:avLst/>
          </a:prstGeom>
          <a:blipFill>
            <a:blip r:embed="rId7" cstate="print">
              <a:extLst>
                <a:ext uri="{28A0092B-C50C-407E-A947-70E740481C1C}">
                  <a14:useLocalDpi xmlns:a14="http://schemas.microsoft.com/office/drawing/2010/main" val="0"/>
                </a:ext>
              </a:extLst>
            </a:blip>
            <a:srcRect/>
            <a:stretch>
              <a:fillRect t="-46000" b="-4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Rounded Rectangle 9"/>
          <p:cNvSpPr/>
          <p:nvPr/>
        </p:nvSpPr>
        <p:spPr>
          <a:xfrm>
            <a:off x="3672000" y="1368000"/>
            <a:ext cx="4752000" cy="4953000"/>
          </a:xfrm>
          <a:prstGeom prst="roundRect">
            <a:avLst/>
          </a:prstGeom>
          <a:noFill/>
          <a:ln w="25400">
            <a:solidFill>
              <a:srgbClr val="233356"/>
            </a:solidFill>
          </a:ln>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000">
              <a:ea typeface="黑体" panose="02010609060101010101" pitchFamily="49" charset="-122"/>
            </a:endParaRPr>
          </a:p>
        </p:txBody>
      </p:sp>
      <p:sp>
        <p:nvSpPr>
          <p:cNvPr id="3" name="Left-Right Arrow 2"/>
          <p:cNvSpPr/>
          <p:nvPr/>
        </p:nvSpPr>
        <p:spPr>
          <a:xfrm>
            <a:off x="838200" y="5029200"/>
            <a:ext cx="7239000" cy="685800"/>
          </a:xfrm>
          <a:prstGeom prst="lef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000" dirty="0" smtClean="0">
                <a:solidFill>
                  <a:schemeClr val="bg1"/>
                </a:solidFill>
                <a:latin typeface="黑体" panose="02010609060101010101" pitchFamily="49" charset="-122"/>
                <a:ea typeface="黑体" panose="02010609060101010101" pitchFamily="49" charset="-122"/>
              </a:rPr>
              <a:t>业务与</a:t>
            </a:r>
            <a:r>
              <a:rPr lang="en-US" altLang="zh-CN" sz="2000" dirty="0" smtClean="0">
                <a:solidFill>
                  <a:schemeClr val="bg1"/>
                </a:solidFill>
                <a:latin typeface="黑体" panose="02010609060101010101" pitchFamily="49" charset="-122"/>
                <a:ea typeface="黑体" panose="02010609060101010101" pitchFamily="49" charset="-122"/>
              </a:rPr>
              <a:t>IT</a:t>
            </a:r>
            <a:r>
              <a:rPr lang="zh-CN" altLang="en-US" sz="2000" dirty="0" smtClean="0">
                <a:solidFill>
                  <a:schemeClr val="bg1"/>
                </a:solidFill>
                <a:latin typeface="黑体" panose="02010609060101010101" pitchFamily="49" charset="-122"/>
                <a:ea typeface="黑体" panose="02010609060101010101" pitchFamily="49" charset="-122"/>
              </a:rPr>
              <a:t>卓越</a:t>
            </a:r>
            <a:endParaRPr lang="de-DE" sz="2000" dirty="0">
              <a:solidFill>
                <a:schemeClr val="bg1"/>
              </a:solidFill>
              <a:latin typeface="黑体" panose="02010609060101010101" pitchFamily="49" charset="-122"/>
              <a:ea typeface="黑体" panose="02010609060101010101" pitchFamily="49" charset="-122"/>
            </a:endParaRPr>
          </a:p>
        </p:txBody>
      </p:sp>
      <p:pic>
        <p:nvPicPr>
          <p:cNvPr id="102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5106" y="409433"/>
            <a:ext cx="1398894" cy="327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descr="C:\Software AG\SAG_Logo_2013\ARIS.jpg"/>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0" b="99187" l="797" r="100000">
                        <a14:foregroundMark x1="2191" y1="79675" x2="3386" y2="69106"/>
                        <a14:foregroundMark x1="12351" y1="39837" x2="14343" y2="10569"/>
                        <a14:foregroundMark x1="25697" y1="90244" x2="28486" y2="67480"/>
                        <a14:foregroundMark x1="43028" y1="86992" x2="45618" y2="26016"/>
                        <a14:foregroundMark x1="80279" y1="10569" x2="80677" y2="86179"/>
                        <a14:foregroundMark x1="87649" y1="41463" x2="97012" y2="65041"/>
                      </a14:backgroundRemoval>
                    </a14:imgEffect>
                  </a14:imgLayer>
                </a14:imgProps>
              </a:ext>
              <a:ext uri="{28A0092B-C50C-407E-A947-70E740481C1C}">
                <a14:useLocalDpi xmlns:a14="http://schemas.microsoft.com/office/drawing/2010/main" val="0"/>
              </a:ext>
            </a:extLst>
          </a:blip>
          <a:srcRect/>
          <a:stretch>
            <a:fillRect/>
          </a:stretch>
        </p:blipFill>
        <p:spPr bwMode="auto">
          <a:xfrm>
            <a:off x="7446296" y="852479"/>
            <a:ext cx="878840" cy="215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605930"/>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a:spLocks/>
          </p:cNvSpPr>
          <p:nvPr/>
        </p:nvSpPr>
        <p:spPr bwMode="auto">
          <a:xfrm>
            <a:off x="508000" y="1280608"/>
            <a:ext cx="8128000" cy="904875"/>
          </a:xfrm>
          <a:prstGeom prst="round2DiagRect">
            <a:avLst>
              <a:gd name="adj1" fmla="val 22983"/>
              <a:gd name="adj2" fmla="val 0"/>
            </a:avLst>
          </a:prstGeom>
          <a:gradFill flip="none" rotWithShape="1">
            <a:gsLst>
              <a:gs pos="0">
                <a:schemeClr val="tx1">
                  <a:lumMod val="50000"/>
                </a:schemeClr>
              </a:gs>
              <a:gs pos="50000">
                <a:schemeClr val="tx1">
                  <a:lumMod val="75000"/>
                </a:schemeClr>
              </a:gs>
              <a:gs pos="100000">
                <a:schemeClr val="tx1"/>
              </a:gs>
            </a:gsLst>
            <a:lin ang="16200000" scaled="1"/>
            <a:tileRect/>
          </a:gradFill>
          <a:ln>
            <a:noFill/>
          </a:ln>
        </p:spPr>
        <p:txBody>
          <a:bodyPr vert="horz" wrap="square" lIns="91440" tIns="45720" rIns="91440" bIns="45720" numCol="1" anchor="ctr" anchorCtr="0" compatLnSpc="1">
            <a:prstTxWarp prst="textNoShape">
              <a:avLst/>
            </a:prstTxWarp>
          </a:bodyPr>
          <a:lstStyle/>
          <a:p>
            <a:pPr algn="ctr"/>
            <a:r>
              <a:rPr lang="zh-CN" altLang="en-US" sz="3200" b="1" dirty="0">
                <a:solidFill>
                  <a:schemeClr val="bg1"/>
                </a:solidFill>
                <a:latin typeface="+mn-lt"/>
                <a:ea typeface="黑体" panose="02010609060101010101" pitchFamily="49" charset="-122"/>
              </a:rPr>
              <a:t>统一的流程透明平台</a:t>
            </a:r>
            <a:endParaRPr lang="en-US" sz="2000" b="1" dirty="0">
              <a:solidFill>
                <a:schemeClr val="bg1"/>
              </a:solidFill>
              <a:latin typeface="+mn-lt"/>
              <a:ea typeface="黑体" panose="02010609060101010101" pitchFamily="49" charset="-122"/>
            </a:endParaRPr>
          </a:p>
        </p:txBody>
      </p:sp>
      <p:sp>
        <p:nvSpPr>
          <p:cNvPr id="11" name="Textfeld 10"/>
          <p:cNvSpPr txBox="1"/>
          <p:nvPr/>
        </p:nvSpPr>
        <p:spPr>
          <a:xfrm>
            <a:off x="3224678" y="2441109"/>
            <a:ext cx="2157885" cy="307777"/>
          </a:xfrm>
          <a:prstGeom prst="rect">
            <a:avLst/>
          </a:prstGeom>
          <a:noFill/>
        </p:spPr>
        <p:txBody>
          <a:bodyPr wrap="square" lIns="36000" tIns="0" rIns="36000" bIns="0" rtlCol="0" anchor="ctr" anchorCtr="0">
            <a:spAutoFit/>
          </a:bodyPr>
          <a:lstStyle/>
          <a:p>
            <a:pPr algn="ctr"/>
            <a:r>
              <a:rPr lang="zh-CN" altLang="en-US" sz="2000" b="1" dirty="0">
                <a:solidFill>
                  <a:schemeClr val="accent5">
                    <a:lumMod val="75000"/>
                  </a:schemeClr>
                </a:solidFill>
                <a:latin typeface="+mn-lt"/>
                <a:ea typeface="黑体" panose="02010609060101010101" pitchFamily="49" charset="-122"/>
              </a:rPr>
              <a:t>流程风险管理</a:t>
            </a:r>
            <a:endParaRPr lang="en-US" sz="2000" b="1" dirty="0" smtClean="0">
              <a:solidFill>
                <a:schemeClr val="accent5">
                  <a:lumMod val="75000"/>
                </a:schemeClr>
              </a:solidFill>
              <a:latin typeface="+mn-lt"/>
              <a:ea typeface="黑体" panose="02010609060101010101" pitchFamily="49" charset="-122"/>
            </a:endParaRPr>
          </a:p>
        </p:txBody>
      </p:sp>
      <p:sp>
        <p:nvSpPr>
          <p:cNvPr id="15" name="Textfeld 14"/>
          <p:cNvSpPr txBox="1"/>
          <p:nvPr/>
        </p:nvSpPr>
        <p:spPr>
          <a:xfrm>
            <a:off x="5723143" y="2441109"/>
            <a:ext cx="2834004"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accent5">
                    <a:lumMod val="75000"/>
                  </a:schemeClr>
                </a:solidFill>
                <a:latin typeface="+mn-lt"/>
                <a:ea typeface="黑体" panose="02010609060101010101" pitchFamily="49" charset="-122"/>
              </a:rPr>
              <a:t>项目透明</a:t>
            </a:r>
            <a:endParaRPr lang="en-US" sz="2000" dirty="0">
              <a:solidFill>
                <a:schemeClr val="accent5">
                  <a:lumMod val="75000"/>
                </a:schemeClr>
              </a:solidFill>
              <a:latin typeface="+mn-lt"/>
              <a:ea typeface="黑体" panose="02010609060101010101" pitchFamily="49" charset="-122"/>
            </a:endParaRPr>
          </a:p>
        </p:txBody>
      </p:sp>
      <p:sp>
        <p:nvSpPr>
          <p:cNvPr id="19" name="Textfeld 18"/>
          <p:cNvSpPr txBox="1"/>
          <p:nvPr/>
        </p:nvSpPr>
        <p:spPr>
          <a:xfrm>
            <a:off x="606149" y="4411712"/>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accent5">
                    <a:lumMod val="75000"/>
                  </a:schemeClr>
                </a:solidFill>
                <a:latin typeface="+mn-lt"/>
                <a:ea typeface="黑体" panose="02010609060101010101" pitchFamily="49" charset="-122"/>
              </a:rPr>
              <a:t>实时流程透明</a:t>
            </a:r>
            <a:endParaRPr lang="en-US" sz="2000" dirty="0">
              <a:solidFill>
                <a:schemeClr val="accent5">
                  <a:lumMod val="75000"/>
                </a:schemeClr>
              </a:solidFill>
              <a:latin typeface="+mn-lt"/>
              <a:ea typeface="黑体" panose="02010609060101010101" pitchFamily="49" charset="-122"/>
            </a:endParaRPr>
          </a:p>
        </p:txBody>
      </p:sp>
      <p:sp>
        <p:nvSpPr>
          <p:cNvPr id="21" name="Textfeld 20"/>
          <p:cNvSpPr txBox="1"/>
          <p:nvPr/>
        </p:nvSpPr>
        <p:spPr>
          <a:xfrm>
            <a:off x="5760950" y="4257824"/>
            <a:ext cx="2796197"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accent5">
                    <a:lumMod val="75000"/>
                  </a:schemeClr>
                </a:solidFill>
                <a:latin typeface="+mn-lt"/>
                <a:ea typeface="黑体" panose="02010609060101010101" pitchFamily="49" charset="-122"/>
              </a:rPr>
              <a:t>业务与</a:t>
            </a:r>
            <a:r>
              <a:rPr lang="en-US" sz="2000" dirty="0">
                <a:solidFill>
                  <a:schemeClr val="accent5">
                    <a:lumMod val="75000"/>
                  </a:schemeClr>
                </a:solidFill>
                <a:latin typeface="+mn-lt"/>
                <a:ea typeface="黑体" panose="02010609060101010101" pitchFamily="49" charset="-122"/>
              </a:rPr>
              <a:t>IT</a:t>
            </a:r>
            <a:r>
              <a:rPr lang="zh-CN" altLang="en-US" sz="2000" dirty="0">
                <a:solidFill>
                  <a:schemeClr val="accent5">
                    <a:lumMod val="75000"/>
                  </a:schemeClr>
                </a:solidFill>
                <a:latin typeface="+mn-lt"/>
                <a:ea typeface="黑体" panose="02010609060101010101" pitchFamily="49" charset="-122"/>
              </a:rPr>
              <a:t>透明</a:t>
            </a:r>
            <a:endParaRPr lang="en-US" sz="2000" dirty="0">
              <a:solidFill>
                <a:schemeClr val="accent5">
                  <a:lumMod val="75000"/>
                </a:schemeClr>
              </a:solidFill>
              <a:latin typeface="+mn-lt"/>
              <a:ea typeface="黑体" panose="02010609060101010101" pitchFamily="49" charset="-122"/>
            </a:endParaRPr>
          </a:p>
        </p:txBody>
      </p:sp>
      <p:sp>
        <p:nvSpPr>
          <p:cNvPr id="23" name="Rechteck 22"/>
          <p:cNvSpPr/>
          <p:nvPr/>
        </p:nvSpPr>
        <p:spPr>
          <a:xfrm>
            <a:off x="3051192" y="4257824"/>
            <a:ext cx="2440555" cy="615553"/>
          </a:xfrm>
          <a:prstGeom prst="rect">
            <a:avLst/>
          </a:prstGeom>
          <a:noFill/>
        </p:spPr>
        <p:txBody>
          <a:bodyPr wrap="square" lIns="36000" tIns="0" rIns="36000" bIns="0" rtlCol="0" anchor="ctr" anchorCtr="0">
            <a:spAutoFit/>
          </a:bodyPr>
          <a:lstStyle/>
          <a:p>
            <a:pPr algn="ctr"/>
            <a:r>
              <a:rPr lang="zh-CN" altLang="en-US" sz="2000" b="1" dirty="0">
                <a:solidFill>
                  <a:schemeClr val="accent5">
                    <a:lumMod val="75000"/>
                  </a:schemeClr>
                </a:solidFill>
                <a:latin typeface="+mn-lt"/>
                <a:ea typeface="黑体" panose="02010609060101010101" pitchFamily="49" charset="-122"/>
              </a:rPr>
              <a:t>对任何人和任何地方透明</a:t>
            </a:r>
            <a:endParaRPr lang="en-US" sz="2000" b="1" dirty="0">
              <a:solidFill>
                <a:schemeClr val="accent5">
                  <a:lumMod val="75000"/>
                </a:schemeClr>
              </a:solidFill>
              <a:latin typeface="+mn-lt"/>
              <a:ea typeface="黑体" panose="02010609060101010101" pitchFamily="49" charset="-122"/>
            </a:endParaRPr>
          </a:p>
        </p:txBody>
      </p:sp>
      <p:sp>
        <p:nvSpPr>
          <p:cNvPr id="20" name="Textfeld 19"/>
          <p:cNvSpPr txBox="1"/>
          <p:nvPr/>
        </p:nvSpPr>
        <p:spPr>
          <a:xfrm>
            <a:off x="606149" y="2441109"/>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accent5">
                    <a:lumMod val="75000"/>
                  </a:schemeClr>
                </a:solidFill>
                <a:latin typeface="+mn-lt"/>
                <a:ea typeface="黑体" panose="02010609060101010101" pitchFamily="49" charset="-122"/>
              </a:rPr>
              <a:t>流程透明</a:t>
            </a:r>
            <a:endParaRPr lang="en-US" sz="2000" dirty="0">
              <a:solidFill>
                <a:schemeClr val="accent5">
                  <a:lumMod val="75000"/>
                </a:schemeClr>
              </a:solidFill>
              <a:latin typeface="+mn-lt"/>
              <a:ea typeface="黑体" panose="02010609060101010101" pitchFamily="49" charset="-122"/>
            </a:endParaRPr>
          </a:p>
        </p:txBody>
      </p:sp>
      <p:pic>
        <p:nvPicPr>
          <p:cNvPr id="22" name="Picture 4" descr="Datei:Petrochina logo.sv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8914" y="3193504"/>
            <a:ext cx="494953" cy="5238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113" r="24544"/>
          <a:stretch/>
        </p:blipFill>
        <p:spPr bwMode="auto">
          <a:xfrm>
            <a:off x="1726240" y="3087716"/>
            <a:ext cx="539160" cy="57100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Datei:Petrochina logo.sv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1893" y="3133221"/>
            <a:ext cx="494953" cy="52381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ile:Centrica Logo.sv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4678" y="3043525"/>
            <a:ext cx="1229058" cy="2999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Photoshop\Company Logos\powerpoint - web\Brennta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02357" y="3100977"/>
            <a:ext cx="1109161" cy="22626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5.googleusercontent.com/-7bCGz8nMn34/AAAAAAAAAAI/AAAAAAAAACY/LXCb5YaNWNQ/s120-c/photo.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5597" y="2928360"/>
            <a:ext cx="571500" cy="5715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67231" t="25368" r="13002" b="65091"/>
          <a:stretch/>
        </p:blipFill>
        <p:spPr bwMode="auto">
          <a:xfrm>
            <a:off x="6904647" y="3455409"/>
            <a:ext cx="890589" cy="274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4" descr="TOTAL-LOGO"/>
          <p:cNvPicPr>
            <a:picLocks noChangeAspect="1" noChangeArrowheads="1"/>
          </p:cNvPicPr>
          <p:nvPr/>
        </p:nvPicPr>
        <p:blipFill>
          <a:blip r:embed="rId10" cstate="print"/>
          <a:srcRect/>
          <a:stretch>
            <a:fillRect/>
          </a:stretch>
        </p:blipFill>
        <p:spPr bwMode="auto">
          <a:xfrm>
            <a:off x="1030639" y="5148415"/>
            <a:ext cx="388727" cy="489148"/>
          </a:xfrm>
          <a:prstGeom prst="rect">
            <a:avLst/>
          </a:prstGeom>
          <a:noFill/>
        </p:spPr>
      </p:pic>
      <p:pic>
        <p:nvPicPr>
          <p:cNvPr id="27" name="Picture 3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04811" y="5198080"/>
            <a:ext cx="707111" cy="389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descr="Bild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113" r="24544"/>
          <a:stretch/>
        </p:blipFill>
        <p:spPr bwMode="auto">
          <a:xfrm>
            <a:off x="3699468" y="5190833"/>
            <a:ext cx="539160" cy="57100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4"/>
          <p:cNvPicPr>
            <a:picLocks noChangeAspect="1" noChangeArrowheads="1"/>
          </p:cNvPicPr>
          <p:nvPr/>
        </p:nvPicPr>
        <p:blipFill>
          <a:blip r:embed="rId12" cstate="print">
            <a:extLst>
              <a:ext uri="{28A0092B-C50C-407E-A947-70E740481C1C}">
                <a14:useLocalDpi xmlns:a14="http://schemas.microsoft.com/office/drawing/2010/main" val="0"/>
              </a:ext>
            </a:extLst>
          </a:blip>
          <a:srcRect l="1898" t="7587" r="2849" b="13792"/>
          <a:stretch>
            <a:fillRect/>
          </a:stretch>
        </p:blipFill>
        <p:spPr bwMode="auto">
          <a:xfrm>
            <a:off x="6621811" y="5148415"/>
            <a:ext cx="1161092" cy="437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282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a:xfrm>
            <a:off x="544195" y="1974832"/>
            <a:ext cx="2610000" cy="4545330"/>
          </a:xfrm>
        </p:spPr>
        <p:txBody>
          <a:bodyPr/>
          <a:lstStyle/>
          <a:p>
            <a:r>
              <a:rPr lang="zh-CN" altLang="en-US" sz="1800" dirty="0" smtClean="0">
                <a:ea typeface="黑体" panose="02010609060101010101" pitchFamily="49" charset="-122"/>
              </a:rPr>
              <a:t>透明性和清晰性确保</a:t>
            </a:r>
            <a:r>
              <a:rPr lang="en-US" altLang="zh-CN" sz="1800" dirty="0" smtClean="0">
                <a:ea typeface="黑体" panose="02010609060101010101" pitchFamily="49" charset="-122"/>
              </a:rPr>
              <a:t>IT</a:t>
            </a:r>
            <a:r>
              <a:rPr lang="zh-CN" altLang="en-US" sz="1800" dirty="0" smtClean="0">
                <a:ea typeface="黑体" panose="02010609060101010101" pitchFamily="49" charset="-122"/>
              </a:rPr>
              <a:t>蓝图能有效的支撑业务流程</a:t>
            </a:r>
            <a:endParaRPr lang="en-US" sz="1800" dirty="0">
              <a:ea typeface="黑体" panose="02010609060101010101" pitchFamily="49" charset="-122"/>
            </a:endParaRPr>
          </a:p>
          <a:p>
            <a:r>
              <a:rPr lang="zh-CN" altLang="en-US" sz="1800" dirty="0" smtClean="0">
                <a:ea typeface="黑体" panose="02010609060101010101" pitchFamily="49" charset="-122"/>
              </a:rPr>
              <a:t>改善</a:t>
            </a:r>
            <a:r>
              <a:rPr lang="en-US" altLang="zh-CN" sz="1800" dirty="0" smtClean="0">
                <a:ea typeface="黑体" panose="02010609060101010101" pitchFamily="49" charset="-122"/>
              </a:rPr>
              <a:t>IT</a:t>
            </a:r>
            <a:r>
              <a:rPr lang="zh-CN" altLang="en-US" sz="1800" dirty="0" smtClean="0">
                <a:ea typeface="黑体" panose="02010609060101010101" pitchFamily="49" charset="-122"/>
              </a:rPr>
              <a:t>绩效</a:t>
            </a:r>
            <a:endParaRPr lang="en-US" sz="1800" dirty="0" smtClean="0">
              <a:ea typeface="黑体" panose="02010609060101010101" pitchFamily="49" charset="-122"/>
            </a:endParaRPr>
          </a:p>
          <a:p>
            <a:r>
              <a:rPr lang="zh-CN" altLang="en-US" sz="1800" dirty="0" smtClean="0">
                <a:ea typeface="黑体" panose="02010609060101010101" pitchFamily="49" charset="-122"/>
              </a:rPr>
              <a:t>清晰的了解负责的流程与</a:t>
            </a:r>
            <a:r>
              <a:rPr lang="en-US" altLang="zh-CN" sz="1800" dirty="0" smtClean="0">
                <a:ea typeface="黑体" panose="02010609060101010101" pitchFamily="49" charset="-122"/>
              </a:rPr>
              <a:t>IT</a:t>
            </a:r>
            <a:r>
              <a:rPr lang="zh-CN" altLang="en-US" sz="1800" dirty="0" smtClean="0">
                <a:ea typeface="黑体" panose="02010609060101010101" pitchFamily="49" charset="-122"/>
              </a:rPr>
              <a:t>蓝图</a:t>
            </a:r>
            <a:endParaRPr lang="en-US" sz="1800" dirty="0">
              <a:ea typeface="黑体" panose="02010609060101010101" pitchFamily="49" charset="-122"/>
            </a:endParaRPr>
          </a:p>
          <a:p>
            <a:endParaRPr lang="en-US" sz="1800" dirty="0">
              <a:ea typeface="黑体" panose="02010609060101010101" pitchFamily="49" charset="-122"/>
            </a:endParaRPr>
          </a:p>
          <a:p>
            <a:endParaRPr lang="en-US" sz="1800" dirty="0">
              <a:ea typeface="黑体" panose="02010609060101010101" pitchFamily="49" charset="-122"/>
            </a:endParaRPr>
          </a:p>
        </p:txBody>
      </p:sp>
      <p:sp>
        <p:nvSpPr>
          <p:cNvPr id="3" name="Inhaltsplatzhalter 2"/>
          <p:cNvSpPr>
            <a:spLocks noGrp="1"/>
          </p:cNvSpPr>
          <p:nvPr>
            <p:ph sz="half" idx="10"/>
          </p:nvPr>
        </p:nvSpPr>
        <p:spPr>
          <a:xfrm>
            <a:off x="3400126" y="1974831"/>
            <a:ext cx="2610000" cy="4537245"/>
          </a:xfrm>
        </p:spPr>
        <p:txBody>
          <a:bodyPr/>
          <a:lstStyle/>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cs typeface="+mn-cs"/>
              </a:rPr>
              <a:t>创建一个整体的企业架构管理解决方案</a:t>
            </a:r>
            <a:endParaRPr lang="en-US" sz="1800" dirty="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cs typeface="+mn-cs"/>
              </a:rPr>
              <a:t>通过映射现有</a:t>
            </a:r>
            <a:r>
              <a:rPr lang="en-US" altLang="zh-CN" sz="1800" dirty="0" smtClean="0">
                <a:solidFill>
                  <a:srgbClr val="233356"/>
                </a:solidFill>
                <a:ea typeface="黑体" panose="02010609060101010101" pitchFamily="49" charset="-122"/>
                <a:cs typeface="+mn-cs"/>
              </a:rPr>
              <a:t>IT</a:t>
            </a:r>
            <a:r>
              <a:rPr lang="zh-CN" altLang="en-US" sz="1800" dirty="0" smtClean="0">
                <a:solidFill>
                  <a:srgbClr val="233356"/>
                </a:solidFill>
                <a:ea typeface="黑体" panose="02010609060101010101" pitchFamily="49" charset="-122"/>
                <a:cs typeface="+mn-cs"/>
              </a:rPr>
              <a:t>蓝图，</a:t>
            </a:r>
            <a:r>
              <a:rPr lang="en-US" altLang="zh-CN" sz="1800" dirty="0" err="1" smtClean="0">
                <a:solidFill>
                  <a:srgbClr val="233356"/>
                </a:solidFill>
                <a:ea typeface="黑体" panose="02010609060101010101" pitchFamily="49" charset="-122"/>
                <a:cs typeface="+mn-cs"/>
              </a:rPr>
              <a:t>Linde</a:t>
            </a:r>
            <a:r>
              <a:rPr lang="zh-CN" altLang="en-US" sz="1800" dirty="0" smtClean="0">
                <a:solidFill>
                  <a:srgbClr val="233356"/>
                </a:solidFill>
                <a:ea typeface="黑体" panose="02010609060101010101" pitchFamily="49" charset="-122"/>
                <a:cs typeface="+mn-cs"/>
              </a:rPr>
              <a:t>集团为支撑最低成本的业务提供了变更的全景视图</a:t>
            </a:r>
            <a:endParaRPr lang="en-US" sz="1800" dirty="0" smtClean="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endParaRPr lang="en-US" sz="1800" dirty="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endParaRPr lang="en-US" sz="1800" dirty="0">
              <a:solidFill>
                <a:srgbClr val="233356"/>
              </a:solidFill>
              <a:ea typeface="黑体" panose="02010609060101010101" pitchFamily="49" charset="-122"/>
              <a:cs typeface="+mn-cs"/>
            </a:endParaRPr>
          </a:p>
        </p:txBody>
      </p:sp>
      <p:sp>
        <p:nvSpPr>
          <p:cNvPr id="4" name="Titel 3"/>
          <p:cNvSpPr>
            <a:spLocks noGrp="1"/>
          </p:cNvSpPr>
          <p:nvPr>
            <p:ph type="title"/>
          </p:nvPr>
        </p:nvSpPr>
        <p:spPr/>
        <p:txBody>
          <a:bodyPr/>
          <a:lstStyle/>
          <a:p>
            <a:r>
              <a:rPr lang="zh-CN" altLang="en-US" sz="2000" dirty="0" smtClean="0">
                <a:latin typeface="+mn-lt"/>
                <a:ea typeface="黑体" panose="02010609060101010101" pitchFamily="49" charset="-122"/>
              </a:rPr>
              <a:t>成功的</a:t>
            </a:r>
            <a:r>
              <a:rPr lang="en-US" sz="2000" dirty="0" smtClean="0">
                <a:latin typeface="+mn-lt"/>
                <a:ea typeface="黑体" panose="02010609060101010101" pitchFamily="49" charset="-122"/>
              </a:rPr>
              <a:t>ARIS</a:t>
            </a:r>
            <a:r>
              <a:rPr lang="zh-CN" altLang="en-US" sz="2000" dirty="0" smtClean="0">
                <a:latin typeface="+mn-lt"/>
                <a:ea typeface="黑体" panose="02010609060101010101" pitchFamily="49" charset="-122"/>
              </a:rPr>
              <a:t>咨询服务概述</a:t>
            </a:r>
            <a:endParaRPr lang="en-US" sz="2000" dirty="0">
              <a:latin typeface="+mn-lt"/>
              <a:ea typeface="黑体" panose="02010609060101010101" pitchFamily="49" charset="-122"/>
            </a:endParaRPr>
          </a:p>
        </p:txBody>
      </p:sp>
      <p:sp>
        <p:nvSpPr>
          <p:cNvPr id="5" name="Textplatzhalter 4"/>
          <p:cNvSpPr>
            <a:spLocks noGrp="1"/>
          </p:cNvSpPr>
          <p:nvPr>
            <p:ph type="body" sz="quarter" idx="20"/>
          </p:nvPr>
        </p:nvSpPr>
        <p:spPr>
          <a:xfrm>
            <a:off x="542290" y="1520190"/>
            <a:ext cx="2610000" cy="490220"/>
          </a:xfrm>
        </p:spPr>
        <p:style>
          <a:lnRef idx="2">
            <a:schemeClr val="accent2">
              <a:shade val="50000"/>
            </a:schemeClr>
          </a:lnRef>
          <a:fillRef idx="1">
            <a:schemeClr val="accent2"/>
          </a:fillRef>
          <a:effectRef idx="0">
            <a:schemeClr val="accent2"/>
          </a:effectRef>
          <a:fontRef idx="minor">
            <a:schemeClr val="lt1"/>
          </a:fontRef>
        </p:style>
        <p:txBody>
          <a:bodyPr/>
          <a:lstStyle/>
          <a:p>
            <a:r>
              <a:rPr lang="zh-CN" altLang="en-US" sz="1800" dirty="0" smtClean="0">
                <a:ea typeface="黑体" panose="02010609060101010101" pitchFamily="49" charset="-122"/>
              </a:rPr>
              <a:t>调整</a:t>
            </a:r>
            <a:endParaRPr lang="en-US" sz="1800" dirty="0">
              <a:ea typeface="黑体" panose="02010609060101010101" pitchFamily="49" charset="-122"/>
            </a:endParaRPr>
          </a:p>
        </p:txBody>
      </p:sp>
      <p:sp>
        <p:nvSpPr>
          <p:cNvPr id="6" name="Textplatzhalter 5"/>
          <p:cNvSpPr>
            <a:spLocks noGrp="1"/>
          </p:cNvSpPr>
          <p:nvPr>
            <p:ph type="body" sz="quarter" idx="21"/>
          </p:nvPr>
        </p:nvSpPr>
        <p:spPr>
          <a:xfrm>
            <a:off x="3400110" y="1524000"/>
            <a:ext cx="2613600" cy="490220"/>
          </a:xfrm>
        </p:spPr>
        <p:txBody>
          <a:bodyPr/>
          <a:lstStyle/>
          <a:p>
            <a:r>
              <a:rPr lang="zh-CN" altLang="en-US" sz="1800" dirty="0" smtClean="0">
                <a:ea typeface="黑体" panose="02010609060101010101" pitchFamily="49" charset="-122"/>
              </a:rPr>
              <a:t>解决方案</a:t>
            </a:r>
            <a:endParaRPr lang="en-US" sz="1800" dirty="0">
              <a:ea typeface="黑体" panose="02010609060101010101" pitchFamily="49" charset="-122"/>
            </a:endParaRPr>
          </a:p>
        </p:txBody>
      </p:sp>
      <p:sp>
        <p:nvSpPr>
          <p:cNvPr id="8" name="Inhaltsplatzhalter 1"/>
          <p:cNvSpPr txBox="1">
            <a:spLocks/>
          </p:cNvSpPr>
          <p:nvPr/>
        </p:nvSpPr>
        <p:spPr bwMode="auto">
          <a:xfrm>
            <a:off x="6214385" y="1967212"/>
            <a:ext cx="2610000" cy="4545330"/>
          </a:xfrm>
          <a:prstGeom prst="roundRect">
            <a:avLst>
              <a:gd name="adj" fmla="val 1375"/>
            </a:avLst>
          </a:prstGeom>
          <a:solidFill>
            <a:schemeClr val="lt1"/>
          </a:solidFill>
          <a:ln w="12700" cap="flat" cmpd="sng" algn="ctr">
            <a:solidFill>
              <a:srgbClr val="BFBFBF"/>
            </a:solidFill>
            <a:miter lim="800000"/>
          </a:ln>
          <a:effectLst/>
          <a:extLst/>
        </p:spPr>
        <p:txBody>
          <a:bodyPr vert="horz" wrap="square" lIns="91440" tIns="91440" rIns="91440" bIns="91440" numCol="1" anchor="t" anchorCtr="0" compatLnSpc="1">
            <a:prstTxWarp prst="textNoShape">
              <a:avLst/>
            </a:prstTxWarp>
            <a:noAutofit/>
          </a:bodyPr>
          <a:lstStyle>
            <a:lvl1pPr marL="228600" indent="-228600" algn="l" rtl="0" eaLnBrk="1" fontAlgn="base" hangingPunct="1">
              <a:spcBef>
                <a:spcPts val="600"/>
              </a:spcBef>
              <a:spcAft>
                <a:spcPct val="0"/>
              </a:spcAft>
              <a:buClr>
                <a:schemeClr val="accent2"/>
              </a:buClr>
              <a:buFont typeface="Arial" charset="0"/>
              <a:buChar char="•"/>
              <a:defRPr sz="2000" kern="1200">
                <a:solidFill>
                  <a:schemeClr val="tx1"/>
                </a:solidFill>
                <a:latin typeface="+mn-lt"/>
                <a:ea typeface="MS PGothic" pitchFamily="34" charset="-128"/>
                <a:cs typeface="MS PGothic" charset="0"/>
              </a:defRPr>
            </a:lvl1pPr>
            <a:lvl2pPr marL="457200" indent="-228600" algn="l" rtl="0" eaLnBrk="1" fontAlgn="base" hangingPunct="1">
              <a:spcBef>
                <a:spcPts val="300"/>
              </a:spcBef>
              <a:spcAft>
                <a:spcPct val="0"/>
              </a:spcAft>
              <a:buClr>
                <a:schemeClr val="accent2"/>
              </a:buClr>
              <a:buFont typeface="Arial" charset="0"/>
              <a:buChar char="•"/>
              <a:defRPr sz="1800" kern="1200">
                <a:solidFill>
                  <a:srgbClr val="233356"/>
                </a:solidFill>
                <a:latin typeface="+mn-lt"/>
                <a:ea typeface="MS PGothic" pitchFamily="34" charset="-128"/>
                <a:cs typeface="MS PGothic" charset="0"/>
              </a:defRPr>
            </a:lvl2pPr>
            <a:lvl3pPr marL="685800" indent="-228600" algn="l" rtl="0" eaLnBrk="1" fontAlgn="base" hangingPunct="1">
              <a:spcBef>
                <a:spcPts val="300"/>
              </a:spcBef>
              <a:spcAft>
                <a:spcPct val="0"/>
              </a:spcAft>
              <a:buFont typeface="Trebuchet MS" pitchFamily="34" charset="0"/>
              <a:buChar char="—"/>
              <a:defRPr sz="1600" kern="1200">
                <a:solidFill>
                  <a:srgbClr val="233356"/>
                </a:solidFill>
                <a:latin typeface="+mn-lt"/>
                <a:ea typeface="MS PGothic" pitchFamily="34" charset="-128"/>
                <a:cs typeface="MS PGothic" charset="0"/>
              </a:defRPr>
            </a:lvl3pPr>
            <a:lvl4pPr marL="914400" indent="-228600" algn="l" rtl="0" eaLnBrk="1" fontAlgn="base" hangingPunct="1">
              <a:spcBef>
                <a:spcPts val="300"/>
              </a:spcBef>
              <a:spcAft>
                <a:spcPct val="0"/>
              </a:spcAft>
              <a:buFont typeface="Trebuchet MS" pitchFamily="34" charset="0"/>
              <a:buChar char="—"/>
              <a:defRPr sz="1400" kern="1200">
                <a:solidFill>
                  <a:srgbClr val="233356"/>
                </a:solidFill>
                <a:latin typeface="+mn-lt"/>
                <a:ea typeface="MS PGothic" pitchFamily="34" charset="-128"/>
                <a:cs typeface="MS PGothic" charset="0"/>
              </a:defRPr>
            </a:lvl4pPr>
            <a:lvl5pPr marL="1143000" indent="-228600" algn="l" rtl="0" eaLnBrk="1" fontAlgn="base" hangingPunct="1">
              <a:spcBef>
                <a:spcPts val="300"/>
              </a:spcBef>
              <a:spcAft>
                <a:spcPct val="0"/>
              </a:spcAft>
              <a:buFont typeface="Trebuchet MS" pitchFamily="34" charset="0"/>
              <a:buChar char="—"/>
              <a:defRPr sz="1400" kern="1200">
                <a:solidFill>
                  <a:srgbClr val="233356"/>
                </a:solidFill>
                <a:latin typeface="+mn-lt"/>
                <a:ea typeface="MS PGothic" pitchFamily="34" charset="-128"/>
                <a:cs typeface="MS PGothic" charset="0"/>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cs typeface="+mn-cs"/>
              </a:rPr>
              <a:t>协调业务和</a:t>
            </a:r>
            <a:r>
              <a:rPr lang="en-US" altLang="zh-CN" sz="1800" dirty="0" smtClean="0">
                <a:solidFill>
                  <a:srgbClr val="233356"/>
                </a:solidFill>
                <a:ea typeface="黑体" panose="02010609060101010101" pitchFamily="49" charset="-122"/>
                <a:cs typeface="+mn-cs"/>
              </a:rPr>
              <a:t>IT</a:t>
            </a:r>
            <a:r>
              <a:rPr lang="zh-CN" altLang="en-US" sz="1800" dirty="0" smtClean="0">
                <a:solidFill>
                  <a:srgbClr val="233356"/>
                </a:solidFill>
                <a:ea typeface="黑体" panose="02010609060101010101" pitchFamily="49" charset="-122"/>
                <a:cs typeface="+mn-cs"/>
              </a:rPr>
              <a:t>需求</a:t>
            </a:r>
            <a:endParaRPr lang="en-US" sz="1800" dirty="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cs typeface="+mn-cs"/>
              </a:rPr>
              <a:t>标准化并使用已有的能力和服务</a:t>
            </a:r>
            <a:endParaRPr lang="en-US" sz="1800" dirty="0" smtClean="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cs typeface="+mn-cs"/>
              </a:rPr>
              <a:t>了解现有的</a:t>
            </a:r>
            <a:r>
              <a:rPr lang="en-US" altLang="zh-CN" sz="1800" dirty="0" smtClean="0">
                <a:solidFill>
                  <a:srgbClr val="233356"/>
                </a:solidFill>
                <a:ea typeface="黑体" panose="02010609060101010101" pitchFamily="49" charset="-122"/>
                <a:cs typeface="+mn-cs"/>
              </a:rPr>
              <a:t>IT</a:t>
            </a:r>
            <a:r>
              <a:rPr lang="zh-CN" altLang="en-US" sz="1800" dirty="0" smtClean="0">
                <a:solidFill>
                  <a:srgbClr val="233356"/>
                </a:solidFill>
                <a:ea typeface="黑体" panose="02010609060101010101" pitchFamily="49" charset="-122"/>
                <a:cs typeface="+mn-cs"/>
              </a:rPr>
              <a:t>能力，流程与责任</a:t>
            </a:r>
            <a:endParaRPr lang="en-US" sz="1800" dirty="0" smtClean="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cs typeface="+mn-cs"/>
              </a:rPr>
              <a:t>成本优化</a:t>
            </a:r>
            <a:endParaRPr lang="en-US" sz="1800" dirty="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endParaRPr lang="en-US" sz="1800" dirty="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endParaRPr lang="en-US" sz="1800" dirty="0">
              <a:solidFill>
                <a:srgbClr val="233356"/>
              </a:solidFill>
              <a:ea typeface="黑体" panose="02010609060101010101" pitchFamily="49" charset="-122"/>
              <a:cs typeface="+mn-cs"/>
            </a:endParaRPr>
          </a:p>
        </p:txBody>
      </p:sp>
      <p:sp>
        <p:nvSpPr>
          <p:cNvPr id="7" name="Textplatzhalter 4"/>
          <p:cNvSpPr txBox="1">
            <a:spLocks/>
          </p:cNvSpPr>
          <p:nvPr/>
        </p:nvSpPr>
        <p:spPr bwMode="auto">
          <a:xfrm>
            <a:off x="6215380" y="1524000"/>
            <a:ext cx="2610000" cy="490220"/>
          </a:xfrm>
          <a:prstGeom prst="round2DiagRect">
            <a:avLst/>
          </a:prstGeom>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anchor="ctr" anchorCtr="0" compatLnSpc="1">
            <a:prstTxWarp prst="textNoShape">
              <a:avLst/>
            </a:prstTxWarp>
          </a:bodyPr>
          <a:lstStyle>
            <a:lvl1pPr marL="92075" indent="0" algn="ctr" rtl="0" eaLnBrk="1" fontAlgn="base" hangingPunct="1">
              <a:spcBef>
                <a:spcPts val="600"/>
              </a:spcBef>
              <a:spcAft>
                <a:spcPct val="0"/>
              </a:spcAft>
              <a:buClr>
                <a:schemeClr val="accent2"/>
              </a:buClr>
              <a:buFont typeface="Arial" charset="0"/>
              <a:buNone/>
              <a:defRPr sz="2000" b="1" kern="1200" baseline="0">
                <a:solidFill>
                  <a:schemeClr val="bg1"/>
                </a:solidFill>
                <a:latin typeface="+mn-lt"/>
                <a:ea typeface="MS PGothic" pitchFamily="34" charset="-128"/>
                <a:cs typeface="MS PGothic" charset="0"/>
              </a:defRPr>
            </a:lvl1pPr>
            <a:lvl2pPr marL="457200" indent="-228600" algn="l" rtl="0" eaLnBrk="1" fontAlgn="base" hangingPunct="1">
              <a:spcBef>
                <a:spcPts val="300"/>
              </a:spcBef>
              <a:spcAft>
                <a:spcPct val="0"/>
              </a:spcAft>
              <a:buClr>
                <a:schemeClr val="accent2"/>
              </a:buClr>
              <a:buFont typeface="Arial" charset="0"/>
              <a:buChar char="•"/>
              <a:defRPr sz="1800" kern="1200">
                <a:solidFill>
                  <a:srgbClr val="233356"/>
                </a:solidFill>
                <a:latin typeface="+mn-lt"/>
                <a:ea typeface="MS PGothic" pitchFamily="34" charset="-128"/>
                <a:cs typeface="MS PGothic" charset="0"/>
              </a:defRPr>
            </a:lvl2pPr>
            <a:lvl3pPr marL="685800" indent="-228600" algn="l" rtl="0" eaLnBrk="1" fontAlgn="base" hangingPunct="1">
              <a:spcBef>
                <a:spcPts val="300"/>
              </a:spcBef>
              <a:spcAft>
                <a:spcPct val="0"/>
              </a:spcAft>
              <a:buFont typeface="Trebuchet MS" pitchFamily="34" charset="0"/>
              <a:buChar char="—"/>
              <a:defRPr sz="1600" kern="1200">
                <a:solidFill>
                  <a:srgbClr val="233356"/>
                </a:solidFill>
                <a:latin typeface="+mn-lt"/>
                <a:ea typeface="MS PGothic" pitchFamily="34" charset="-128"/>
                <a:cs typeface="MS PGothic" charset="0"/>
              </a:defRPr>
            </a:lvl3pPr>
            <a:lvl4pPr marL="914400" indent="-228600" algn="l" rtl="0" eaLnBrk="1" fontAlgn="base" hangingPunct="1">
              <a:spcBef>
                <a:spcPts val="300"/>
              </a:spcBef>
              <a:spcAft>
                <a:spcPct val="0"/>
              </a:spcAft>
              <a:buFont typeface="Trebuchet MS" pitchFamily="34" charset="0"/>
              <a:buChar char="—"/>
              <a:defRPr sz="1400" kern="1200">
                <a:solidFill>
                  <a:srgbClr val="233356"/>
                </a:solidFill>
                <a:latin typeface="+mn-lt"/>
                <a:ea typeface="MS PGothic" pitchFamily="34" charset="-128"/>
                <a:cs typeface="MS PGothic" charset="0"/>
              </a:defRPr>
            </a:lvl4pPr>
            <a:lvl5pPr marL="1143000" indent="-228600" algn="l" rtl="0" eaLnBrk="1" fontAlgn="base" hangingPunct="1">
              <a:spcBef>
                <a:spcPts val="300"/>
              </a:spcBef>
              <a:spcAft>
                <a:spcPct val="0"/>
              </a:spcAft>
              <a:buFont typeface="Trebuchet MS" pitchFamily="34" charset="0"/>
              <a:buChar char="—"/>
              <a:defRPr sz="1400" kern="1200">
                <a:solidFill>
                  <a:srgbClr val="233356"/>
                </a:solidFill>
                <a:latin typeface="+mn-lt"/>
                <a:ea typeface="MS PGothic" pitchFamily="34" charset="-128"/>
                <a:cs typeface="MS PGothic" charset="0"/>
              </a:defRPr>
            </a:lvl5pPr>
            <a:lvl6pPr marL="1371600" indent="-228600" algn="l" defTabSz="914400" rtl="0" eaLnBrk="1" latinLnBrk="0" hangingPunct="1">
              <a:spcBef>
                <a:spcPts val="300"/>
              </a:spcBef>
              <a:buFont typeface="Trebuchet MS" pitchFamily="34" charset="0"/>
              <a:buChar char="—"/>
              <a:defRPr sz="16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6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6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600" kern="1200" baseline="0">
                <a:solidFill>
                  <a:schemeClr val="bg1">
                    <a:lumMod val="50000"/>
                  </a:schemeClr>
                </a:solidFill>
                <a:latin typeface="+mn-lt"/>
                <a:ea typeface="+mn-ea"/>
                <a:cs typeface="+mn-cs"/>
              </a:defRPr>
            </a:lvl9pPr>
          </a:lstStyle>
          <a:p>
            <a:r>
              <a:rPr lang="zh-CN" altLang="en-US" sz="1800" dirty="0" smtClean="0">
                <a:ea typeface="黑体" panose="02010609060101010101" pitchFamily="49" charset="-122"/>
              </a:rPr>
              <a:t>收益</a:t>
            </a:r>
            <a:endParaRPr lang="en-US" sz="1800" dirty="0">
              <a:ea typeface="黑体" panose="02010609060101010101" pitchFamily="49" charset="-122"/>
            </a:endParaRPr>
          </a:p>
        </p:txBody>
      </p:sp>
      <p:pic>
        <p:nvPicPr>
          <p:cNvPr id="10" name="Picture 34"/>
          <p:cNvPicPr>
            <a:picLocks noChangeAspect="1" noChangeArrowheads="1"/>
          </p:cNvPicPr>
          <p:nvPr/>
        </p:nvPicPr>
        <p:blipFill>
          <a:blip r:embed="rId2" cstate="print">
            <a:extLst>
              <a:ext uri="{28A0092B-C50C-407E-A947-70E740481C1C}">
                <a14:useLocalDpi xmlns:a14="http://schemas.microsoft.com/office/drawing/2010/main" val="0"/>
              </a:ext>
            </a:extLst>
          </a:blip>
          <a:srcRect l="1898" t="7587" r="2849" b="13792"/>
          <a:stretch>
            <a:fillRect/>
          </a:stretch>
        </p:blipFill>
        <p:spPr bwMode="auto">
          <a:xfrm>
            <a:off x="7056449" y="606474"/>
            <a:ext cx="1371600" cy="518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6940240"/>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a:xfrm>
            <a:off x="521334" y="1794510"/>
            <a:ext cx="8268335" cy="4411980"/>
          </a:xfrm>
        </p:spPr>
        <p:txBody>
          <a:bodyPr/>
          <a:lstStyle/>
          <a:p>
            <a:pPr marL="0" indent="0" algn="ctr">
              <a:lnSpc>
                <a:spcPct val="160000"/>
              </a:lnSpc>
              <a:buNone/>
            </a:pPr>
            <a:endParaRPr lang="en-US" sz="2400" i="1" dirty="0">
              <a:ea typeface="黑体" panose="02010609060101010101" pitchFamily="49" charset="-122"/>
            </a:endParaRPr>
          </a:p>
          <a:p>
            <a:pPr marL="0" indent="0" algn="ctr">
              <a:lnSpc>
                <a:spcPct val="160000"/>
              </a:lnSpc>
              <a:buNone/>
            </a:pPr>
            <a:r>
              <a:rPr lang="en-US" sz="2400" i="1" dirty="0" smtClean="0">
                <a:ea typeface="黑体" panose="02010609060101010101" pitchFamily="49" charset="-122"/>
              </a:rPr>
              <a:t>“</a:t>
            </a:r>
            <a:r>
              <a:rPr lang="zh-CN" altLang="en-US" sz="2400" i="1" dirty="0" smtClean="0">
                <a:ea typeface="黑体" panose="02010609060101010101" pitchFamily="49" charset="-122"/>
              </a:rPr>
              <a:t>通过</a:t>
            </a:r>
            <a:r>
              <a:rPr lang="en-US" altLang="zh-CN" sz="2400" i="1" dirty="0" smtClean="0">
                <a:ea typeface="黑体" panose="02010609060101010101" pitchFamily="49" charset="-122"/>
              </a:rPr>
              <a:t>ARIS</a:t>
            </a:r>
            <a:r>
              <a:rPr lang="zh-CN" altLang="en-US" sz="2400" i="1" dirty="0" smtClean="0">
                <a:ea typeface="黑体" panose="02010609060101010101" pitchFamily="49" charset="-122"/>
              </a:rPr>
              <a:t>，企业架构管理已经使我们能够始终如一地建立</a:t>
            </a:r>
            <a:r>
              <a:rPr lang="en-US" altLang="zh-CN" sz="2400" i="1" dirty="0" smtClean="0">
                <a:ea typeface="黑体" panose="02010609060101010101" pitchFamily="49" charset="-122"/>
              </a:rPr>
              <a:t>IT</a:t>
            </a:r>
            <a:r>
              <a:rPr lang="zh-CN" altLang="en-US" sz="2400" i="1" dirty="0" smtClean="0">
                <a:ea typeface="黑体" panose="02010609060101010101" pitchFamily="49" charset="-122"/>
              </a:rPr>
              <a:t>系统。它从流程和应用到技术提供了透明性。</a:t>
            </a:r>
            <a:r>
              <a:rPr lang="en-US" sz="2400" i="1" dirty="0" smtClean="0">
                <a:ea typeface="黑体" panose="02010609060101010101" pitchFamily="49" charset="-122"/>
              </a:rPr>
              <a:t>”</a:t>
            </a:r>
            <a:endParaRPr lang="en-US" sz="2400" i="1" dirty="0">
              <a:ea typeface="黑体" panose="02010609060101010101" pitchFamily="49" charset="-122"/>
            </a:endParaRPr>
          </a:p>
          <a:p>
            <a:pPr marL="0" indent="0" algn="ctr">
              <a:lnSpc>
                <a:spcPct val="160000"/>
              </a:lnSpc>
              <a:buNone/>
            </a:pPr>
            <a:endParaRPr lang="en-US" sz="2400" i="1" dirty="0">
              <a:ea typeface="黑体" panose="02010609060101010101" pitchFamily="49" charset="-122"/>
            </a:endParaRPr>
          </a:p>
        </p:txBody>
      </p:sp>
      <p:sp>
        <p:nvSpPr>
          <p:cNvPr id="4" name="Titel 3"/>
          <p:cNvSpPr>
            <a:spLocks noGrp="1"/>
          </p:cNvSpPr>
          <p:nvPr>
            <p:ph type="title"/>
          </p:nvPr>
        </p:nvSpPr>
        <p:spPr/>
        <p:txBody>
          <a:bodyPr/>
          <a:lstStyle/>
          <a:p>
            <a:r>
              <a:rPr lang="zh-CN" altLang="en-US" sz="2000" dirty="0" smtClean="0">
                <a:latin typeface="+mn-lt"/>
                <a:ea typeface="黑体" panose="02010609060101010101" pitchFamily="49" charset="-122"/>
              </a:rPr>
              <a:t>成功的</a:t>
            </a:r>
            <a:r>
              <a:rPr lang="en-US" altLang="zh-CN" sz="2000" dirty="0" smtClean="0">
                <a:latin typeface="+mn-lt"/>
                <a:ea typeface="黑体" panose="02010609060101010101" pitchFamily="49" charset="-122"/>
              </a:rPr>
              <a:t>ARIS</a:t>
            </a:r>
            <a:r>
              <a:rPr lang="zh-CN" altLang="en-US" sz="2000" dirty="0" smtClean="0">
                <a:latin typeface="+mn-lt"/>
                <a:ea typeface="黑体" panose="02010609060101010101" pitchFamily="49" charset="-122"/>
              </a:rPr>
              <a:t>咨询服务客户引言</a:t>
            </a:r>
            <a:endParaRPr lang="en-US" sz="2000" dirty="0">
              <a:latin typeface="+mn-lt"/>
              <a:ea typeface="黑体" panose="02010609060101010101" pitchFamily="49" charset="-122"/>
            </a:endParaRPr>
          </a:p>
        </p:txBody>
      </p:sp>
      <p:sp>
        <p:nvSpPr>
          <p:cNvPr id="5" name="Textplatzhalter 4"/>
          <p:cNvSpPr>
            <a:spLocks noGrp="1"/>
          </p:cNvSpPr>
          <p:nvPr>
            <p:ph type="body" sz="quarter" idx="20"/>
          </p:nvPr>
        </p:nvSpPr>
        <p:spPr>
          <a:xfrm>
            <a:off x="508000" y="1520189"/>
            <a:ext cx="8280000" cy="603885"/>
          </a:xfrm>
        </p:spPr>
        <p:txBody>
          <a:bodyPr/>
          <a:lstStyle/>
          <a:p>
            <a:pPr algn="l"/>
            <a:r>
              <a:rPr lang="en-US" altLang="zh-CN" dirty="0" err="1" smtClean="0">
                <a:ea typeface="黑体" panose="02010609060101010101" pitchFamily="49" charset="-122"/>
              </a:rPr>
              <a:t>Linde</a:t>
            </a:r>
            <a:r>
              <a:rPr lang="zh-CN" altLang="en-US" dirty="0" smtClean="0">
                <a:ea typeface="黑体" panose="02010609060101010101" pitchFamily="49" charset="-122"/>
              </a:rPr>
              <a:t>集团企业服务部门应用架构负责人</a:t>
            </a:r>
            <a:r>
              <a:rPr lang="en-US" dirty="0" smtClean="0">
                <a:ea typeface="黑体" panose="02010609060101010101" pitchFamily="49" charset="-122"/>
              </a:rPr>
              <a:t>Thomas </a:t>
            </a:r>
            <a:r>
              <a:rPr lang="en-US" dirty="0" err="1" smtClean="0">
                <a:ea typeface="黑体" panose="02010609060101010101" pitchFamily="49" charset="-122"/>
              </a:rPr>
              <a:t>Steinich</a:t>
            </a:r>
            <a:endParaRPr lang="en-US" dirty="0">
              <a:ea typeface="黑体" panose="02010609060101010101" pitchFamily="49" charset="-122"/>
            </a:endParaRPr>
          </a:p>
        </p:txBody>
      </p:sp>
      <p:pic>
        <p:nvPicPr>
          <p:cNvPr id="8" name="Picture 34"/>
          <p:cNvPicPr>
            <a:picLocks noChangeAspect="1" noChangeArrowheads="1"/>
          </p:cNvPicPr>
          <p:nvPr/>
        </p:nvPicPr>
        <p:blipFill>
          <a:blip r:embed="rId2" cstate="print">
            <a:extLst>
              <a:ext uri="{28A0092B-C50C-407E-A947-70E740481C1C}">
                <a14:useLocalDpi xmlns:a14="http://schemas.microsoft.com/office/drawing/2010/main" val="0"/>
              </a:ext>
            </a:extLst>
          </a:blip>
          <a:srcRect l="1898" t="7587" r="2849" b="13792"/>
          <a:stretch>
            <a:fillRect/>
          </a:stretch>
        </p:blipFill>
        <p:spPr bwMode="auto">
          <a:xfrm>
            <a:off x="7056449" y="606474"/>
            <a:ext cx="1371600" cy="518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8534792"/>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p:txBody>
          <a:bodyPr/>
          <a:lstStyle/>
          <a:p>
            <a:pPr marL="285750" lvl="0" indent="-285750">
              <a:lnSpc>
                <a:spcPct val="85000"/>
              </a:lnSpc>
              <a:spcBef>
                <a:spcPct val="50000"/>
              </a:spcBef>
              <a:buClrTx/>
              <a:buFont typeface="Arial" pitchFamily="34" charset="0"/>
              <a:buChar char="•"/>
            </a:pPr>
            <a:r>
              <a:rPr lang="zh-CN" altLang="en-US" dirty="0" smtClean="0">
                <a:solidFill>
                  <a:srgbClr val="233356"/>
                </a:solidFill>
                <a:ea typeface="黑体" panose="02010609060101010101" pitchFamily="49" charset="-122"/>
                <a:cs typeface="+mn-cs"/>
              </a:rPr>
              <a:t>更好地理解流程，角色和岗位职责的整合，同时标准化应用的</a:t>
            </a:r>
            <a:r>
              <a:rPr lang="en-US" altLang="zh-CN" dirty="0" smtClean="0">
                <a:solidFill>
                  <a:srgbClr val="233356"/>
                </a:solidFill>
                <a:ea typeface="黑体" panose="02010609060101010101" pitchFamily="49" charset="-122"/>
                <a:cs typeface="+mn-cs"/>
              </a:rPr>
              <a:t>IT</a:t>
            </a:r>
            <a:r>
              <a:rPr lang="zh-CN" altLang="en-US" dirty="0" smtClean="0">
                <a:solidFill>
                  <a:srgbClr val="233356"/>
                </a:solidFill>
                <a:ea typeface="黑体" panose="02010609060101010101" pitchFamily="49" charset="-122"/>
                <a:cs typeface="+mn-cs"/>
              </a:rPr>
              <a:t>基础架构</a:t>
            </a:r>
            <a:endParaRPr lang="en-US" altLang="zh-CN" dirty="0" smtClean="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r>
              <a:rPr lang="zh-CN" altLang="en-US" dirty="0" smtClean="0">
                <a:solidFill>
                  <a:srgbClr val="233356"/>
                </a:solidFill>
                <a:ea typeface="黑体" panose="02010609060101010101" pitchFamily="49" charset="-122"/>
                <a:cs typeface="+mn-cs"/>
              </a:rPr>
              <a:t>深度洞察应用组合</a:t>
            </a:r>
            <a:endParaRPr lang="en-US" altLang="zh-CN" dirty="0" smtClean="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r>
              <a:rPr lang="zh-CN" altLang="en-US" dirty="0" smtClean="0">
                <a:solidFill>
                  <a:srgbClr val="233356"/>
                </a:solidFill>
                <a:ea typeface="黑体" panose="02010609060101010101" pitchFamily="49" charset="-122"/>
                <a:cs typeface="+mn-cs"/>
              </a:rPr>
              <a:t>提供对于现有企业架构的不同视角，例如：业务流程，应用，数据和企业使用的不同技术和</a:t>
            </a:r>
            <a:r>
              <a:rPr lang="en-US" altLang="zh-CN" dirty="0" smtClean="0">
                <a:solidFill>
                  <a:srgbClr val="233356"/>
                </a:solidFill>
                <a:ea typeface="黑体" panose="02010609060101010101" pitchFamily="49" charset="-122"/>
                <a:cs typeface="+mn-cs"/>
              </a:rPr>
              <a:t>IT</a:t>
            </a:r>
            <a:r>
              <a:rPr lang="zh-CN" altLang="en-US" dirty="0" smtClean="0">
                <a:solidFill>
                  <a:srgbClr val="233356"/>
                </a:solidFill>
                <a:ea typeface="黑体" panose="02010609060101010101" pitchFamily="49" charset="-122"/>
                <a:cs typeface="+mn-cs"/>
              </a:rPr>
              <a:t>基础架构</a:t>
            </a:r>
            <a:endParaRPr lang="en-US" dirty="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endParaRPr lang="en-US" dirty="0">
              <a:solidFill>
                <a:srgbClr val="233356"/>
              </a:solidFill>
              <a:ea typeface="黑体" panose="02010609060101010101" pitchFamily="49" charset="-122"/>
              <a:cs typeface="+mn-cs"/>
            </a:endParaRPr>
          </a:p>
        </p:txBody>
      </p:sp>
      <p:sp>
        <p:nvSpPr>
          <p:cNvPr id="3" name="Inhaltsplatzhalter 2"/>
          <p:cNvSpPr>
            <a:spLocks noGrp="1"/>
          </p:cNvSpPr>
          <p:nvPr>
            <p:ph sz="half" idx="10"/>
          </p:nvPr>
        </p:nvSpPr>
        <p:spPr/>
        <p:txBody>
          <a:bodyPr/>
          <a:lstStyle/>
          <a:p>
            <a:pPr marL="285750" lvl="0" indent="-285750">
              <a:lnSpc>
                <a:spcPct val="85000"/>
              </a:lnSpc>
              <a:spcBef>
                <a:spcPct val="50000"/>
              </a:spcBef>
              <a:buClrTx/>
              <a:buFont typeface="Arial" pitchFamily="34" charset="0"/>
              <a:buChar char="•"/>
            </a:pPr>
            <a:r>
              <a:rPr lang="en-US" dirty="0" smtClean="0">
                <a:solidFill>
                  <a:srgbClr val="233356"/>
                </a:solidFill>
                <a:ea typeface="黑体" panose="02010609060101010101" pitchFamily="49" charset="-122"/>
                <a:cs typeface="+mn-cs"/>
              </a:rPr>
              <a:t>IDS </a:t>
            </a:r>
            <a:r>
              <a:rPr lang="en-US" dirty="0">
                <a:solidFill>
                  <a:srgbClr val="233356"/>
                </a:solidFill>
                <a:ea typeface="黑体" panose="02010609060101010101" pitchFamily="49" charset="-122"/>
                <a:cs typeface="+mn-cs"/>
              </a:rPr>
              <a:t>Scheer </a:t>
            </a:r>
            <a:r>
              <a:rPr lang="zh-CN" altLang="en-US" dirty="0" smtClean="0">
                <a:solidFill>
                  <a:srgbClr val="233356"/>
                </a:solidFill>
                <a:ea typeface="黑体" panose="02010609060101010101" pitchFamily="49" charset="-122"/>
                <a:cs typeface="+mn-cs"/>
              </a:rPr>
              <a:t>咨询</a:t>
            </a:r>
            <a:endParaRPr lang="en-US" altLang="zh-CN" dirty="0" smtClean="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r>
              <a:rPr lang="zh-CN" altLang="en-US" dirty="0" smtClean="0">
                <a:solidFill>
                  <a:srgbClr val="233356"/>
                </a:solidFill>
                <a:ea typeface="黑体" panose="02010609060101010101" pitchFamily="49" charset="-122"/>
                <a:cs typeface="+mn-cs"/>
              </a:rPr>
              <a:t>全面集成的企业架构管理解决方案，该方案结合了业界领先的</a:t>
            </a:r>
            <a:r>
              <a:rPr lang="en-US" altLang="zh-CN" dirty="0" smtClean="0">
                <a:solidFill>
                  <a:srgbClr val="233356"/>
                </a:solidFill>
                <a:ea typeface="黑体" panose="02010609060101010101" pitchFamily="49" charset="-122"/>
                <a:cs typeface="+mn-cs"/>
              </a:rPr>
              <a:t>ARIS</a:t>
            </a:r>
            <a:r>
              <a:rPr lang="zh-CN" altLang="en-US" dirty="0" smtClean="0">
                <a:solidFill>
                  <a:srgbClr val="233356"/>
                </a:solidFill>
                <a:ea typeface="黑体" panose="02010609060101010101" pitchFamily="49" charset="-122"/>
                <a:cs typeface="+mn-cs"/>
              </a:rPr>
              <a:t>平台与经过验证的方法论，最佳实践和经过认证的顾问的专业经验</a:t>
            </a:r>
            <a:endParaRPr lang="en-US" dirty="0">
              <a:solidFill>
                <a:srgbClr val="233356"/>
              </a:solidFill>
              <a:ea typeface="黑体" panose="02010609060101010101" pitchFamily="49" charset="-122"/>
              <a:cs typeface="+mn-cs"/>
            </a:endParaRPr>
          </a:p>
        </p:txBody>
      </p:sp>
      <p:sp>
        <p:nvSpPr>
          <p:cNvPr id="4" name="Titel 3"/>
          <p:cNvSpPr>
            <a:spLocks noGrp="1"/>
          </p:cNvSpPr>
          <p:nvPr>
            <p:ph type="title"/>
          </p:nvPr>
        </p:nvSpPr>
        <p:spPr/>
        <p:txBody>
          <a:bodyPr/>
          <a:lstStyle/>
          <a:p>
            <a:r>
              <a:rPr lang="zh-CN" altLang="en-US" sz="2000" dirty="0" smtClean="0">
                <a:latin typeface="+mn-lt"/>
                <a:ea typeface="黑体" panose="02010609060101010101" pitchFamily="49" charset="-122"/>
              </a:rPr>
              <a:t>成功的使用</a:t>
            </a:r>
            <a:r>
              <a:rPr lang="en-US" sz="2000" dirty="0" smtClean="0">
                <a:latin typeface="+mn-lt"/>
                <a:ea typeface="黑体" panose="02010609060101010101" pitchFamily="49" charset="-122"/>
              </a:rPr>
              <a:t>ARIS</a:t>
            </a:r>
            <a:r>
              <a:rPr lang="zh-CN" altLang="en-US" sz="2000" dirty="0" smtClean="0">
                <a:latin typeface="+mn-lt"/>
                <a:ea typeface="黑体" panose="02010609060101010101" pitchFamily="49" charset="-122"/>
              </a:rPr>
              <a:t>咨询服务</a:t>
            </a:r>
            <a:endParaRPr lang="en-US" sz="2000" dirty="0">
              <a:latin typeface="+mn-lt"/>
              <a:ea typeface="黑体" panose="02010609060101010101" pitchFamily="49" charset="-122"/>
            </a:endParaRPr>
          </a:p>
        </p:txBody>
      </p:sp>
      <p:sp>
        <p:nvSpPr>
          <p:cNvPr id="5" name="Textplatzhalter 4"/>
          <p:cNvSpPr>
            <a:spLocks noGrp="1"/>
          </p:cNvSpPr>
          <p:nvPr>
            <p:ph type="body" sz="quarter" idx="20"/>
          </p:nvPr>
        </p:nvSpPr>
        <p:spPr>
          <a:xfrm>
            <a:off x="519430" y="1520190"/>
            <a:ext cx="4032000" cy="490220"/>
          </a:xfrm>
        </p:spPr>
        <p:txBody>
          <a:bodyPr/>
          <a:lstStyle/>
          <a:p>
            <a:r>
              <a:rPr lang="zh-CN" altLang="en-US" sz="1800" dirty="0" smtClean="0">
                <a:ea typeface="黑体" panose="02010609060101010101" pitchFamily="49" charset="-122"/>
              </a:rPr>
              <a:t>解决方案</a:t>
            </a:r>
            <a:endParaRPr lang="en-US" sz="1800" dirty="0">
              <a:ea typeface="黑体" panose="02010609060101010101" pitchFamily="49" charset="-122"/>
            </a:endParaRPr>
          </a:p>
        </p:txBody>
      </p:sp>
      <p:sp>
        <p:nvSpPr>
          <p:cNvPr id="6" name="Textplatzhalter 5"/>
          <p:cNvSpPr>
            <a:spLocks noGrp="1"/>
          </p:cNvSpPr>
          <p:nvPr>
            <p:ph type="body" sz="quarter" idx="21"/>
          </p:nvPr>
        </p:nvSpPr>
        <p:spPr/>
        <p:txBody>
          <a:bodyPr/>
          <a:lstStyle/>
          <a:p>
            <a:r>
              <a:rPr lang="zh-CN" altLang="en-US" sz="1800" dirty="0">
                <a:ea typeface="黑体" panose="02010609060101010101" pitchFamily="49" charset="-122"/>
              </a:rPr>
              <a:t>关键组件</a:t>
            </a:r>
            <a:endParaRPr lang="en-US" sz="1800" dirty="0">
              <a:ea typeface="黑体" panose="02010609060101010101" pitchFamily="49" charset="-122"/>
            </a:endParaRPr>
          </a:p>
        </p:txBody>
      </p:sp>
      <p:pic>
        <p:nvPicPr>
          <p:cNvPr id="8" name="Picture 34"/>
          <p:cNvPicPr>
            <a:picLocks noChangeAspect="1" noChangeArrowheads="1"/>
          </p:cNvPicPr>
          <p:nvPr/>
        </p:nvPicPr>
        <p:blipFill>
          <a:blip r:embed="rId2" cstate="print">
            <a:extLst>
              <a:ext uri="{28A0092B-C50C-407E-A947-70E740481C1C}">
                <a14:useLocalDpi xmlns:a14="http://schemas.microsoft.com/office/drawing/2010/main" val="0"/>
              </a:ext>
            </a:extLst>
          </a:blip>
          <a:srcRect l="1898" t="7587" r="2849" b="13792"/>
          <a:stretch>
            <a:fillRect/>
          </a:stretch>
        </p:blipFill>
        <p:spPr bwMode="auto">
          <a:xfrm>
            <a:off x="7056449" y="606474"/>
            <a:ext cx="1371600" cy="518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4438250"/>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a:xfrm>
            <a:off x="521335" y="1805940"/>
            <a:ext cx="4014000" cy="4434840"/>
          </a:xfrm>
        </p:spPr>
        <p:txBody>
          <a:bodyPr/>
          <a:lstStyle/>
          <a:p>
            <a:pPr marL="171450" lvl="0" indent="-171450">
              <a:lnSpc>
                <a:spcPct val="80000"/>
              </a:lnSpc>
              <a:spcBef>
                <a:spcPct val="50000"/>
              </a:spcBef>
              <a:buClrTx/>
              <a:buFont typeface="Arial" pitchFamily="34" charset="0"/>
              <a:buChar char="•"/>
            </a:pPr>
            <a:endParaRPr lang="en-US" sz="400" dirty="0" smtClean="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r>
              <a:rPr lang="zh-CN" altLang="en-US" dirty="0" smtClean="0">
                <a:solidFill>
                  <a:srgbClr val="233356"/>
                </a:solidFill>
                <a:ea typeface="黑体" panose="02010609060101010101" pitchFamily="49" charset="-122"/>
                <a:cs typeface="+mn-cs"/>
              </a:rPr>
              <a:t>财务报表相关的内部控制目前已经存储在统一的数据库，体现在流程，控制，并且形成测试计划</a:t>
            </a:r>
            <a:endParaRPr lang="en-US" altLang="zh-CN" dirty="0" smtClean="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r>
              <a:rPr lang="zh-CN" altLang="en-US" dirty="0" smtClean="0">
                <a:solidFill>
                  <a:srgbClr val="233356"/>
                </a:solidFill>
                <a:ea typeface="黑体" panose="02010609060101010101" pitchFamily="49" charset="-122"/>
                <a:cs typeface="+mn-cs"/>
              </a:rPr>
              <a:t>持续降低财务风险</a:t>
            </a:r>
            <a:endParaRPr lang="en-US" dirty="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r>
              <a:rPr lang="zh-CN" altLang="en-US" dirty="0" smtClean="0">
                <a:solidFill>
                  <a:srgbClr val="233356"/>
                </a:solidFill>
                <a:ea typeface="黑体" panose="02010609060101010101" pitchFamily="49" charset="-122"/>
                <a:cs typeface="+mn-cs"/>
              </a:rPr>
              <a:t>提升文档质量</a:t>
            </a:r>
            <a:endParaRPr lang="en-US" sz="2800" dirty="0">
              <a:ea typeface="黑体" panose="02010609060101010101" pitchFamily="49" charset="-122"/>
            </a:endParaRPr>
          </a:p>
        </p:txBody>
      </p:sp>
      <p:sp>
        <p:nvSpPr>
          <p:cNvPr id="3" name="Inhaltsplatzhalter 2"/>
          <p:cNvSpPr>
            <a:spLocks noGrp="1"/>
          </p:cNvSpPr>
          <p:nvPr>
            <p:ph sz="half" idx="10"/>
          </p:nvPr>
        </p:nvSpPr>
        <p:spPr>
          <a:xfrm>
            <a:off x="4817446" y="1817370"/>
            <a:ext cx="4014000" cy="4423410"/>
          </a:xfrm>
        </p:spPr>
        <p:txBody>
          <a:bodyPr/>
          <a:lstStyle/>
          <a:p>
            <a:pPr marL="171450" lvl="0" indent="-171450">
              <a:lnSpc>
                <a:spcPct val="85000"/>
              </a:lnSpc>
              <a:spcBef>
                <a:spcPct val="50000"/>
              </a:spcBef>
              <a:buClrTx/>
              <a:buFont typeface="Arial" pitchFamily="34" charset="0"/>
              <a:buChar char="•"/>
            </a:pPr>
            <a:endParaRPr lang="en-US" sz="400" dirty="0" smtClean="0">
              <a:solidFill>
                <a:srgbClr val="233356"/>
              </a:solidFill>
              <a:ea typeface="黑体" panose="02010609060101010101" pitchFamily="49" charset="-122"/>
              <a:cs typeface="+mn-cs"/>
            </a:endParaRPr>
          </a:p>
          <a:p>
            <a:pPr marL="285750" indent="-285750">
              <a:lnSpc>
                <a:spcPct val="85000"/>
              </a:lnSpc>
              <a:spcBef>
                <a:spcPct val="50000"/>
              </a:spcBef>
              <a:buClrTx/>
              <a:buFont typeface="Arial" pitchFamily="34" charset="0"/>
              <a:buChar char="•"/>
            </a:pPr>
            <a:r>
              <a:rPr lang="zh-CN" altLang="en-US" dirty="0">
                <a:solidFill>
                  <a:srgbClr val="233356"/>
                </a:solidFill>
                <a:ea typeface="黑体" panose="02010609060101010101" pitchFamily="49" charset="-122"/>
                <a:cs typeface="+mn-cs"/>
              </a:rPr>
              <a:t>提升了识别和更正流程缺陷的能力</a:t>
            </a:r>
            <a:endParaRPr lang="en-US" altLang="zh-CN" dirty="0">
              <a:solidFill>
                <a:srgbClr val="233356"/>
              </a:solidFill>
              <a:ea typeface="黑体" panose="02010609060101010101" pitchFamily="49" charset="-122"/>
              <a:cs typeface="+mn-cs"/>
            </a:endParaRPr>
          </a:p>
          <a:p>
            <a:pPr marL="285750" indent="-285750">
              <a:lnSpc>
                <a:spcPct val="85000"/>
              </a:lnSpc>
              <a:spcBef>
                <a:spcPct val="50000"/>
              </a:spcBef>
              <a:buClrTx/>
              <a:buFont typeface="Arial" pitchFamily="34" charset="0"/>
              <a:buChar char="•"/>
            </a:pPr>
            <a:r>
              <a:rPr lang="zh-CN" altLang="en-US" dirty="0">
                <a:solidFill>
                  <a:srgbClr val="233356"/>
                </a:solidFill>
                <a:ea typeface="黑体" panose="02010609060101010101" pitchFamily="49" charset="-122"/>
                <a:cs typeface="+mn-cs"/>
              </a:rPr>
              <a:t>关联的和高效的内部控制系统</a:t>
            </a:r>
            <a:endParaRPr lang="en-US" altLang="zh-CN" dirty="0">
              <a:solidFill>
                <a:srgbClr val="233356"/>
              </a:solidFill>
              <a:ea typeface="黑体" panose="02010609060101010101" pitchFamily="49" charset="-122"/>
              <a:cs typeface="+mn-cs"/>
            </a:endParaRPr>
          </a:p>
          <a:p>
            <a:pPr marL="285750" indent="-285750">
              <a:lnSpc>
                <a:spcPct val="85000"/>
              </a:lnSpc>
              <a:spcBef>
                <a:spcPct val="50000"/>
              </a:spcBef>
              <a:buClrTx/>
              <a:buFont typeface="Arial" pitchFamily="34" charset="0"/>
              <a:buChar char="•"/>
            </a:pPr>
            <a:r>
              <a:rPr lang="zh-CN" altLang="en-US" dirty="0">
                <a:solidFill>
                  <a:srgbClr val="233356"/>
                </a:solidFill>
                <a:ea typeface="黑体" panose="02010609060101010101" pitchFamily="49" charset="-122"/>
                <a:cs typeface="+mn-cs"/>
              </a:rPr>
              <a:t>显著精简的流程和更加有效地控制措施</a:t>
            </a:r>
            <a:endParaRPr lang="en-US" dirty="0">
              <a:solidFill>
                <a:srgbClr val="233356"/>
              </a:solidFill>
              <a:ea typeface="黑体" panose="02010609060101010101" pitchFamily="49" charset="-122"/>
              <a:cs typeface="+mn-cs"/>
            </a:endParaRPr>
          </a:p>
          <a:p>
            <a:pPr marL="285750" lvl="0" indent="-285750">
              <a:lnSpc>
                <a:spcPct val="85000"/>
              </a:lnSpc>
              <a:spcBef>
                <a:spcPct val="50000"/>
              </a:spcBef>
              <a:buClrTx/>
              <a:buFont typeface="Arial" pitchFamily="34" charset="0"/>
              <a:buChar char="•"/>
            </a:pPr>
            <a:endParaRPr lang="en-US" dirty="0" smtClean="0">
              <a:solidFill>
                <a:srgbClr val="233356"/>
              </a:solidFill>
              <a:ea typeface="黑体" panose="02010609060101010101" pitchFamily="49" charset="-122"/>
              <a:cs typeface="+mn-cs"/>
            </a:endParaRPr>
          </a:p>
          <a:p>
            <a:endParaRPr lang="en-US" sz="2800" dirty="0">
              <a:ea typeface="黑体" panose="02010609060101010101" pitchFamily="49" charset="-122"/>
            </a:endParaRPr>
          </a:p>
        </p:txBody>
      </p:sp>
      <p:sp>
        <p:nvSpPr>
          <p:cNvPr id="4" name="Titel 3"/>
          <p:cNvSpPr>
            <a:spLocks noGrp="1"/>
          </p:cNvSpPr>
          <p:nvPr>
            <p:ph type="title"/>
          </p:nvPr>
        </p:nvSpPr>
        <p:spPr/>
        <p:txBody>
          <a:bodyPr/>
          <a:lstStyle/>
          <a:p>
            <a:pPr lvl="0"/>
            <a:r>
              <a:rPr lang="zh-CN" altLang="en-US" sz="2000" dirty="0" smtClean="0">
                <a:latin typeface="+mn-lt"/>
                <a:ea typeface="黑体" panose="02010609060101010101" pitchFamily="49" charset="-122"/>
              </a:rPr>
              <a:t>成功的使用</a:t>
            </a:r>
            <a:r>
              <a:rPr lang="en-US" altLang="zh-CN" sz="2000" dirty="0" smtClean="0">
                <a:latin typeface="+mn-lt"/>
                <a:ea typeface="黑体" panose="02010609060101010101" pitchFamily="49" charset="-122"/>
              </a:rPr>
              <a:t>ARIS</a:t>
            </a:r>
            <a:r>
              <a:rPr lang="zh-CN" altLang="en-US" sz="2000" dirty="0" smtClean="0">
                <a:latin typeface="+mn-lt"/>
                <a:ea typeface="黑体" panose="02010609060101010101" pitchFamily="49" charset="-122"/>
              </a:rPr>
              <a:t>咨询服务的收益</a:t>
            </a:r>
            <a:endParaRPr lang="en-US" sz="2000" dirty="0">
              <a:latin typeface="+mn-lt"/>
              <a:ea typeface="黑体" panose="02010609060101010101" pitchFamily="49" charset="-122"/>
            </a:endParaRPr>
          </a:p>
        </p:txBody>
      </p:sp>
      <p:sp>
        <p:nvSpPr>
          <p:cNvPr id="5" name="Textplatzhalter 4"/>
          <p:cNvSpPr>
            <a:spLocks noGrp="1"/>
          </p:cNvSpPr>
          <p:nvPr>
            <p:ph type="body" sz="quarter" idx="20"/>
          </p:nvPr>
        </p:nvSpPr>
        <p:spPr>
          <a:xfrm>
            <a:off x="519430" y="1520190"/>
            <a:ext cx="4032000" cy="490220"/>
          </a:xfrm>
        </p:spPr>
        <p:txBody>
          <a:bodyPr/>
          <a:lstStyle/>
          <a:p>
            <a:r>
              <a:rPr lang="zh-CN" altLang="en-US" sz="1800" dirty="0" smtClean="0">
                <a:ea typeface="黑体" panose="02010609060101010101" pitchFamily="49" charset="-122"/>
              </a:rPr>
              <a:t>业务收益</a:t>
            </a:r>
            <a:endParaRPr lang="en-US" sz="1800" dirty="0">
              <a:ea typeface="黑体" panose="02010609060101010101" pitchFamily="49" charset="-122"/>
            </a:endParaRPr>
          </a:p>
        </p:txBody>
      </p:sp>
      <p:sp>
        <p:nvSpPr>
          <p:cNvPr id="6" name="Textplatzhalter 5"/>
          <p:cNvSpPr>
            <a:spLocks noGrp="1"/>
          </p:cNvSpPr>
          <p:nvPr>
            <p:ph type="body" sz="quarter" idx="21"/>
          </p:nvPr>
        </p:nvSpPr>
        <p:spPr/>
        <p:txBody>
          <a:bodyPr/>
          <a:lstStyle/>
          <a:p>
            <a:r>
              <a:rPr lang="en-US" sz="1800" dirty="0">
                <a:ea typeface="黑体" panose="02010609060101010101" pitchFamily="49" charset="-122"/>
              </a:rPr>
              <a:t>IT</a:t>
            </a:r>
            <a:r>
              <a:rPr lang="zh-CN" altLang="en-US" sz="1800" dirty="0">
                <a:ea typeface="黑体" panose="02010609060101010101" pitchFamily="49" charset="-122"/>
              </a:rPr>
              <a:t>收益</a:t>
            </a:r>
            <a:endParaRPr lang="en-US" sz="1800" dirty="0">
              <a:ea typeface="黑体" panose="02010609060101010101" pitchFamily="49" charset="-122"/>
            </a:endParaRPr>
          </a:p>
        </p:txBody>
      </p:sp>
      <p:pic>
        <p:nvPicPr>
          <p:cNvPr id="8" name="Picture 34"/>
          <p:cNvPicPr>
            <a:picLocks noChangeAspect="1" noChangeArrowheads="1"/>
          </p:cNvPicPr>
          <p:nvPr/>
        </p:nvPicPr>
        <p:blipFill>
          <a:blip r:embed="rId2" cstate="print">
            <a:extLst>
              <a:ext uri="{28A0092B-C50C-407E-A947-70E740481C1C}">
                <a14:useLocalDpi xmlns:a14="http://schemas.microsoft.com/office/drawing/2010/main" val="0"/>
              </a:ext>
            </a:extLst>
          </a:blip>
          <a:srcRect l="1898" t="7587" r="2849" b="13792"/>
          <a:stretch>
            <a:fillRect/>
          </a:stretch>
        </p:blipFill>
        <p:spPr bwMode="auto">
          <a:xfrm>
            <a:off x="7056449" y="606474"/>
            <a:ext cx="1371600" cy="518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9754092"/>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96950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sz="quarter" idx="11"/>
          </p:nvPr>
        </p:nvSpPr>
        <p:spPr>
          <a:xfrm>
            <a:off x="500063" y="1782060"/>
            <a:ext cx="5834062" cy="4479925"/>
          </a:xfrm>
        </p:spPr>
        <p:txBody>
          <a:bodyPr/>
          <a:lstStyle/>
          <a:p>
            <a:pPr marL="0" lvl="0" indent="0">
              <a:buNone/>
            </a:pPr>
            <a:r>
              <a:rPr lang="zh-CN" altLang="en-US" dirty="0" smtClean="0">
                <a:ea typeface="黑体" panose="02010609060101010101" pitchFamily="49" charset="-122"/>
              </a:rPr>
              <a:t>使用</a:t>
            </a:r>
            <a:r>
              <a:rPr lang="en-US" altLang="zh-CN" dirty="0" smtClean="0">
                <a:ea typeface="黑体" panose="02010609060101010101" pitchFamily="49" charset="-122"/>
              </a:rPr>
              <a:t>ARIS BPA</a:t>
            </a:r>
            <a:r>
              <a:rPr lang="zh-CN" altLang="en-US" dirty="0" smtClean="0">
                <a:ea typeface="黑体" panose="02010609060101010101" pitchFamily="49" charset="-122"/>
              </a:rPr>
              <a:t>平台，可以在一个仓库中自动保持组织的企业目标及策略与质量管理系统（</a:t>
            </a:r>
            <a:r>
              <a:rPr lang="en-US" altLang="zh-CN" dirty="0" smtClean="0">
                <a:ea typeface="黑体" panose="02010609060101010101" pitchFamily="49" charset="-122"/>
              </a:rPr>
              <a:t>QMS</a:t>
            </a:r>
            <a:r>
              <a:rPr lang="zh-CN" altLang="en-US" dirty="0" smtClean="0">
                <a:ea typeface="黑体" panose="02010609060101010101" pitchFamily="49" charset="-122"/>
              </a:rPr>
              <a:t>）一致。</a:t>
            </a:r>
            <a:r>
              <a:rPr lang="en-US" altLang="zh-CN" dirty="0" smtClean="0">
                <a:ea typeface="黑体" panose="02010609060101010101" pitchFamily="49" charset="-122"/>
              </a:rPr>
              <a:t>QMS</a:t>
            </a:r>
            <a:r>
              <a:rPr lang="zh-CN" altLang="en-US" dirty="0" smtClean="0">
                <a:ea typeface="黑体" panose="02010609060101010101" pitchFamily="49" charset="-122"/>
              </a:rPr>
              <a:t>可以用组织结构、过程、流程与实施</a:t>
            </a:r>
            <a:r>
              <a:rPr lang="en-US" altLang="zh-CN" dirty="0" smtClean="0">
                <a:ea typeface="黑体" panose="02010609060101010101" pitchFamily="49" charset="-122"/>
              </a:rPr>
              <a:t>QMS</a:t>
            </a:r>
            <a:r>
              <a:rPr lang="zh-CN" altLang="en-US" dirty="0" smtClean="0">
                <a:ea typeface="黑体" panose="02010609060101010101" pitchFamily="49" charset="-122"/>
              </a:rPr>
              <a:t>的资源来表达。</a:t>
            </a:r>
            <a:endParaRPr lang="en-US" dirty="0">
              <a:ea typeface="黑体" panose="02010609060101010101" pitchFamily="49" charset="-122"/>
            </a:endParaRPr>
          </a:p>
        </p:txBody>
      </p:sp>
      <p:sp>
        <p:nvSpPr>
          <p:cNvPr id="5" name="Content Placeholder 2"/>
          <p:cNvSpPr txBox="1">
            <a:spLocks/>
          </p:cNvSpPr>
          <p:nvPr/>
        </p:nvSpPr>
        <p:spPr>
          <a:xfrm>
            <a:off x="314325" y="4591048"/>
            <a:ext cx="2772000" cy="1872000"/>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lIns="36000" tIns="864000" rIns="36000" bIns="36000"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sz="1800" dirty="0" smtClean="0">
                <a:solidFill>
                  <a:schemeClr val="bg1"/>
                </a:solidFill>
                <a:ea typeface="黑体" panose="02010609060101010101" pitchFamily="49" charset="-122"/>
              </a:rPr>
              <a:t>通过改善透明度来提高工作质量</a:t>
            </a:r>
            <a:endParaRPr lang="en-US" sz="1800" dirty="0">
              <a:solidFill>
                <a:schemeClr val="bg1"/>
              </a:solidFill>
              <a:ea typeface="黑体" panose="02010609060101010101" pitchFamily="49" charset="-122"/>
            </a:endParaRPr>
          </a:p>
        </p:txBody>
      </p:sp>
      <p:sp>
        <p:nvSpPr>
          <p:cNvPr id="2" name="Titel 1"/>
          <p:cNvSpPr>
            <a:spLocks noGrp="1"/>
          </p:cNvSpPr>
          <p:nvPr>
            <p:ph type="title"/>
          </p:nvPr>
        </p:nvSpPr>
        <p:spPr/>
        <p:txBody>
          <a:bodyPr/>
          <a:lstStyle/>
          <a:p>
            <a:r>
              <a:rPr lang="zh-CN" altLang="en-US" dirty="0" smtClean="0">
                <a:latin typeface="+mn-lt"/>
                <a:ea typeface="黑体" panose="02010609060101010101" pitchFamily="49" charset="-122"/>
              </a:rPr>
              <a:t>改善质量和流程透明度</a:t>
            </a:r>
            <a:endParaRPr lang="en-US" dirty="0">
              <a:latin typeface="+mn-lt"/>
              <a:ea typeface="黑体" panose="02010609060101010101" pitchFamily="49" charset="-122"/>
            </a:endParaRPr>
          </a:p>
        </p:txBody>
      </p:sp>
      <p:sp>
        <p:nvSpPr>
          <p:cNvPr id="18" name="Content Placeholder 2"/>
          <p:cNvSpPr txBox="1">
            <a:spLocks/>
          </p:cNvSpPr>
          <p:nvPr/>
        </p:nvSpPr>
        <p:spPr>
          <a:xfrm>
            <a:off x="3199358" y="4591048"/>
            <a:ext cx="2772000" cy="1872000"/>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lIns="36000" tIns="864000" rIns="36000" bIns="36000"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sz="1800" dirty="0" smtClean="0">
                <a:solidFill>
                  <a:schemeClr val="bg1"/>
                </a:solidFill>
                <a:ea typeface="黑体" panose="02010609060101010101" pitchFamily="49" charset="-122"/>
              </a:rPr>
              <a:t>通过内控管理项目群来提高质量</a:t>
            </a:r>
            <a:endParaRPr lang="en-US" sz="1800" dirty="0">
              <a:solidFill>
                <a:schemeClr val="bg1"/>
              </a:solidFill>
              <a:ea typeface="黑体" panose="02010609060101010101" pitchFamily="49" charset="-122"/>
            </a:endParaRPr>
          </a:p>
        </p:txBody>
      </p:sp>
      <p:sp>
        <p:nvSpPr>
          <p:cNvPr id="21" name="Content Placeholder 2"/>
          <p:cNvSpPr txBox="1">
            <a:spLocks/>
          </p:cNvSpPr>
          <p:nvPr/>
        </p:nvSpPr>
        <p:spPr>
          <a:xfrm>
            <a:off x="6084391" y="4591048"/>
            <a:ext cx="2772000" cy="1872000"/>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lIns="36000" tIns="864000" rIns="36000" bIns="36000" anchor="t"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sz="1800" dirty="0" smtClean="0">
                <a:solidFill>
                  <a:schemeClr val="bg1"/>
                </a:solidFill>
                <a:ea typeface="黑体" panose="02010609060101010101" pitchFamily="49" charset="-122"/>
              </a:rPr>
              <a:t>更少的质量问题，更好的业务连续性</a:t>
            </a:r>
            <a:endParaRPr lang="en-US" sz="1800" dirty="0">
              <a:solidFill>
                <a:schemeClr val="bg1"/>
              </a:solidFill>
              <a:ea typeface="黑体" panose="02010609060101010101" pitchFamily="49" charset="-122"/>
            </a:endParaRPr>
          </a:p>
        </p:txBody>
      </p:sp>
      <p:sp>
        <p:nvSpPr>
          <p:cNvPr id="3" name="Diagonal liegende Ecken des Rechtecks abrunden 2"/>
          <p:cNvSpPr/>
          <p:nvPr/>
        </p:nvSpPr>
        <p:spPr>
          <a:xfrm>
            <a:off x="350325" y="4619625"/>
            <a:ext cx="2700000" cy="828000"/>
          </a:xfrm>
          <a:prstGeom prst="round2DiagRect">
            <a:avLst>
              <a:gd name="adj1" fmla="val 32772"/>
              <a:gd name="adj2" fmla="val 0"/>
            </a:avLst>
          </a:prstGeom>
          <a:solidFill>
            <a:schemeClr val="bg1">
              <a:lumMod val="95000"/>
            </a:schemeClr>
          </a:solidFill>
          <a:ln>
            <a:noFill/>
          </a:ln>
          <a:effectLst>
            <a:innerShdw blurRad="12700" dist="12700" dir="13500000">
              <a:prstClr val="black">
                <a:alpha val="50000"/>
              </a:prstClr>
            </a:innerShdw>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ea typeface="黑体" panose="02010609060101010101" pitchFamily="49" charset="-122"/>
            </a:endParaRPr>
          </a:p>
        </p:txBody>
      </p:sp>
      <p:sp>
        <p:nvSpPr>
          <p:cNvPr id="24" name="Diagonal liegende Ecken des Rechtecks abrunden 23"/>
          <p:cNvSpPr/>
          <p:nvPr/>
        </p:nvSpPr>
        <p:spPr>
          <a:xfrm>
            <a:off x="3235358" y="4619625"/>
            <a:ext cx="2700000" cy="828000"/>
          </a:xfrm>
          <a:prstGeom prst="round2DiagRect">
            <a:avLst>
              <a:gd name="adj1" fmla="val 32772"/>
              <a:gd name="adj2" fmla="val 0"/>
            </a:avLst>
          </a:prstGeom>
          <a:solidFill>
            <a:schemeClr val="bg1">
              <a:lumMod val="95000"/>
            </a:schemeClr>
          </a:solidFill>
          <a:ln>
            <a:noFill/>
          </a:ln>
          <a:effectLst>
            <a:innerShdw blurRad="12700" dist="12700" dir="13500000">
              <a:prstClr val="black">
                <a:alpha val="50000"/>
              </a:prstClr>
            </a:innerShdw>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ea typeface="黑体" panose="02010609060101010101" pitchFamily="49" charset="-122"/>
            </a:endParaRPr>
          </a:p>
        </p:txBody>
      </p:sp>
      <p:sp>
        <p:nvSpPr>
          <p:cNvPr id="25" name="Diagonal liegende Ecken des Rechtecks abrunden 24"/>
          <p:cNvSpPr/>
          <p:nvPr/>
        </p:nvSpPr>
        <p:spPr>
          <a:xfrm>
            <a:off x="6120391" y="4619625"/>
            <a:ext cx="2700000" cy="828000"/>
          </a:xfrm>
          <a:prstGeom prst="round2DiagRect">
            <a:avLst>
              <a:gd name="adj1" fmla="val 32772"/>
              <a:gd name="adj2" fmla="val 0"/>
            </a:avLst>
          </a:prstGeom>
          <a:solidFill>
            <a:schemeClr val="bg1">
              <a:lumMod val="95000"/>
            </a:schemeClr>
          </a:solidFill>
          <a:ln>
            <a:noFill/>
          </a:ln>
          <a:effectLst>
            <a:innerShdw blurRad="12700" dist="12700" dir="13500000">
              <a:prstClr val="black">
                <a:alpha val="50000"/>
              </a:prstClr>
            </a:innerShdw>
          </a:effectLst>
          <a:scene3d>
            <a:camera prst="orthographicFront">
              <a:rot lat="0" lon="0" rev="0"/>
            </a:camera>
            <a:lightRig rig="threePt" dir="t"/>
          </a:scene3d>
          <a:sp3d prstMaterial="plastic"/>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ea typeface="黑体" panose="02010609060101010101" pitchFamily="49" charset="-122"/>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4503" y="4695612"/>
            <a:ext cx="1655046" cy="716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Datei:Petrochina logo.sv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7223" y="4643375"/>
            <a:ext cx="748367" cy="792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D:\Photoshop\Company Logos\powerpoint - web\as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65710" y="4655625"/>
            <a:ext cx="2111730" cy="756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18512" y="1651379"/>
            <a:ext cx="1381037" cy="1331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77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zh-CN" altLang="en-US" dirty="0" smtClean="0">
                <a:latin typeface="+mn-lt"/>
                <a:ea typeface="黑体" panose="02010609060101010101" pitchFamily="49" charset="-122"/>
              </a:rPr>
              <a:t>统一的信息资源中心</a:t>
            </a:r>
            <a:endParaRPr lang="en-US" dirty="0">
              <a:latin typeface="+mn-lt"/>
              <a:ea typeface="黑体" panose="02010609060101010101" pitchFamily="49" charset="-122"/>
            </a:endParaRPr>
          </a:p>
        </p:txBody>
      </p:sp>
      <p:sp>
        <p:nvSpPr>
          <p:cNvPr id="3" name="Inhaltsplatzhalter 2"/>
          <p:cNvSpPr>
            <a:spLocks noGrp="1"/>
          </p:cNvSpPr>
          <p:nvPr>
            <p:ph sz="quarter" idx="11"/>
          </p:nvPr>
        </p:nvSpPr>
        <p:spPr>
          <a:xfrm>
            <a:off x="500064" y="1577340"/>
            <a:ext cx="4424362" cy="4479925"/>
          </a:xfrm>
        </p:spPr>
        <p:txBody>
          <a:bodyPr/>
          <a:lstStyle/>
          <a:p>
            <a:r>
              <a:rPr lang="zh-CN" altLang="en-US" dirty="0" smtClean="0">
                <a:ea typeface="黑体" panose="02010609060101010101" pitchFamily="49" charset="-122"/>
              </a:rPr>
              <a:t>对所有工具使用单一信息来源</a:t>
            </a:r>
            <a:endParaRPr lang="en-US" dirty="0" smtClean="0">
              <a:ea typeface="黑体" panose="02010609060101010101" pitchFamily="49" charset="-122"/>
            </a:endParaRPr>
          </a:p>
          <a:p>
            <a:r>
              <a:rPr lang="zh-CN" altLang="en-US" dirty="0" smtClean="0">
                <a:ea typeface="黑体" panose="02010609060101010101" pitchFamily="49" charset="-122"/>
              </a:rPr>
              <a:t>对业务信息使用基于方法的仓库</a:t>
            </a:r>
            <a:endParaRPr lang="en-US" dirty="0" smtClean="0">
              <a:ea typeface="黑体" panose="02010609060101010101" pitchFamily="49" charset="-122"/>
            </a:endParaRPr>
          </a:p>
          <a:p>
            <a:r>
              <a:rPr lang="zh-CN" altLang="en-US" dirty="0" smtClean="0">
                <a:ea typeface="黑体" panose="02010609060101010101" pitchFamily="49" charset="-122"/>
              </a:rPr>
              <a:t>多语言的流程信息</a:t>
            </a:r>
            <a:endParaRPr lang="en-US" dirty="0" smtClean="0">
              <a:ea typeface="黑体" panose="02010609060101010101" pitchFamily="49" charset="-122"/>
            </a:endParaRPr>
          </a:p>
          <a:p>
            <a:r>
              <a:rPr lang="zh-CN" altLang="en-US" dirty="0" smtClean="0">
                <a:ea typeface="黑体" panose="02010609060101010101" pitchFamily="49" charset="-122"/>
              </a:rPr>
              <a:t>几百名员工的同时访问</a:t>
            </a:r>
            <a:endParaRPr lang="en-US" dirty="0" smtClean="0">
              <a:ea typeface="黑体" panose="02010609060101010101" pitchFamily="49" charset="-122"/>
            </a:endParaRPr>
          </a:p>
          <a:p>
            <a:r>
              <a:rPr lang="zh-CN" altLang="en-US" dirty="0" smtClean="0">
                <a:ea typeface="黑体" panose="02010609060101010101" pitchFamily="49" charset="-122"/>
              </a:rPr>
              <a:t>对模型和数据的一致性和重用性</a:t>
            </a:r>
            <a:endParaRPr lang="en-US" dirty="0">
              <a:ea typeface="黑体" panose="02010609060101010101" pitchFamily="49" charset="-122"/>
            </a:endParaRPr>
          </a:p>
        </p:txBody>
      </p:sp>
      <p:sp>
        <p:nvSpPr>
          <p:cNvPr id="10" name="Content Placeholder 2"/>
          <p:cNvSpPr txBox="1">
            <a:spLocks/>
          </p:cNvSpPr>
          <p:nvPr/>
        </p:nvSpPr>
        <p:spPr>
          <a:xfrm>
            <a:off x="314325" y="5248275"/>
            <a:ext cx="2772000" cy="1214773"/>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wrap="square" lIns="36000" tIns="36000" rIns="36000" bIns="36000" anchor="ctr"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dirty="0" smtClean="0">
                <a:solidFill>
                  <a:schemeClr val="bg1"/>
                </a:solidFill>
                <a:ea typeface="黑体" panose="02010609060101010101" pitchFamily="49" charset="-122"/>
              </a:rPr>
              <a:t>企业流程信息的单一信任</a:t>
            </a:r>
            <a:endParaRPr lang="en-US" dirty="0">
              <a:solidFill>
                <a:schemeClr val="bg1"/>
              </a:solidFill>
              <a:ea typeface="黑体" panose="02010609060101010101" pitchFamily="49" charset="-122"/>
            </a:endParaRPr>
          </a:p>
        </p:txBody>
      </p:sp>
      <p:sp>
        <p:nvSpPr>
          <p:cNvPr id="11" name="Content Placeholder 2"/>
          <p:cNvSpPr txBox="1">
            <a:spLocks/>
          </p:cNvSpPr>
          <p:nvPr/>
        </p:nvSpPr>
        <p:spPr>
          <a:xfrm>
            <a:off x="3186000" y="5248275"/>
            <a:ext cx="2772000" cy="1214773"/>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wrap="square" lIns="36000" tIns="36000" rIns="36000" bIns="36000" anchor="ctr"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dirty="0" smtClean="0">
                <a:solidFill>
                  <a:schemeClr val="bg1"/>
                </a:solidFill>
                <a:ea typeface="黑体" panose="02010609060101010101" pitchFamily="49" charset="-122"/>
              </a:rPr>
              <a:t>没有误解的协作和报表</a:t>
            </a:r>
            <a:endParaRPr lang="en-US" dirty="0">
              <a:solidFill>
                <a:schemeClr val="bg1"/>
              </a:solidFill>
              <a:ea typeface="黑体" panose="02010609060101010101" pitchFamily="49" charset="-122"/>
            </a:endParaRPr>
          </a:p>
        </p:txBody>
      </p:sp>
      <p:sp>
        <p:nvSpPr>
          <p:cNvPr id="12" name="Content Placeholder 2"/>
          <p:cNvSpPr txBox="1">
            <a:spLocks/>
          </p:cNvSpPr>
          <p:nvPr/>
        </p:nvSpPr>
        <p:spPr>
          <a:xfrm>
            <a:off x="6057675" y="5248275"/>
            <a:ext cx="2772000" cy="1214773"/>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wrap="square" lIns="36000" tIns="36000" rIns="36000" bIns="36000" anchor="ctr"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dirty="0" smtClean="0">
                <a:solidFill>
                  <a:schemeClr val="bg1"/>
                </a:solidFill>
                <a:ea typeface="黑体" panose="02010609060101010101" pitchFamily="49" charset="-122"/>
              </a:rPr>
              <a:t>流程信息成为公司的资产</a:t>
            </a:r>
            <a:endParaRPr lang="en-US" dirty="0">
              <a:solidFill>
                <a:schemeClr val="bg1"/>
              </a:solidFill>
              <a:ea typeface="黑体" panose="02010609060101010101" pitchFamily="49" charset="-122"/>
            </a:endParaRPr>
          </a:p>
        </p:txBody>
      </p:sp>
      <p:pic>
        <p:nvPicPr>
          <p:cNvPr id="9" name="Picture 2" descr="D:\Photoshop\Powerpoint\monitor-sag_4x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6005" y="1847850"/>
            <a:ext cx="3716967" cy="32684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6857" y="2066924"/>
            <a:ext cx="3075262" cy="2232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699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D:\Photoshop\Powerpoint\monitor-sag_4x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9674" y="1549190"/>
            <a:ext cx="3888000" cy="341887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zh-CN" altLang="en-US" dirty="0" smtClean="0">
                <a:latin typeface="+mn-lt"/>
                <a:ea typeface="黑体" panose="02010609060101010101" pitchFamily="49" charset="-122"/>
              </a:rPr>
              <a:t>统一的公司管理系统</a:t>
            </a:r>
            <a:endParaRPr lang="en-US" dirty="0">
              <a:latin typeface="+mn-lt"/>
              <a:ea typeface="黑体" panose="02010609060101010101" pitchFamily="49" charset="-122"/>
            </a:endParaRPr>
          </a:p>
        </p:txBody>
      </p:sp>
      <p:sp>
        <p:nvSpPr>
          <p:cNvPr id="3" name="Inhaltsplatzhalter 2"/>
          <p:cNvSpPr>
            <a:spLocks noGrp="1"/>
          </p:cNvSpPr>
          <p:nvPr>
            <p:ph sz="quarter" idx="11"/>
          </p:nvPr>
        </p:nvSpPr>
        <p:spPr>
          <a:xfrm>
            <a:off x="500063" y="1577340"/>
            <a:ext cx="4452937" cy="4479925"/>
          </a:xfrm>
        </p:spPr>
        <p:txBody>
          <a:bodyPr/>
          <a:lstStyle/>
          <a:p>
            <a:r>
              <a:rPr lang="zh-CN" altLang="en-US" dirty="0" smtClean="0">
                <a:ea typeface="黑体" panose="02010609060101010101" pitchFamily="49" charset="-122"/>
              </a:rPr>
              <a:t>高性能的手册和自动导出</a:t>
            </a:r>
            <a:endParaRPr lang="en-US" dirty="0" smtClean="0">
              <a:ea typeface="黑体" panose="02010609060101010101" pitchFamily="49" charset="-122"/>
            </a:endParaRPr>
          </a:p>
          <a:p>
            <a:r>
              <a:rPr lang="zh-CN" altLang="en-US" dirty="0" smtClean="0">
                <a:ea typeface="黑体" panose="02010609060101010101" pitchFamily="49" charset="-122"/>
              </a:rPr>
              <a:t>自动生成</a:t>
            </a:r>
            <a:r>
              <a:rPr lang="en-US" altLang="zh-CN" dirty="0" smtClean="0">
                <a:ea typeface="黑体" panose="02010609060101010101" pitchFamily="49" charset="-122"/>
              </a:rPr>
              <a:t>web</a:t>
            </a:r>
            <a:r>
              <a:rPr lang="zh-CN" altLang="en-US" dirty="0" smtClean="0">
                <a:ea typeface="黑体" panose="02010609060101010101" pitchFamily="49" charset="-122"/>
              </a:rPr>
              <a:t>页面</a:t>
            </a:r>
            <a:endParaRPr lang="en-US" dirty="0" smtClean="0">
              <a:ea typeface="黑体" panose="02010609060101010101" pitchFamily="49" charset="-122"/>
            </a:endParaRPr>
          </a:p>
          <a:p>
            <a:r>
              <a:rPr lang="zh-CN" altLang="en-US" dirty="0" smtClean="0">
                <a:ea typeface="黑体" panose="02010609060101010101" pitchFamily="49" charset="-122"/>
              </a:rPr>
              <a:t>对特定用户视图，可以基于角色的访问</a:t>
            </a:r>
            <a:endParaRPr lang="en-US" dirty="0">
              <a:ea typeface="黑体" panose="02010609060101010101" pitchFamily="49" charset="-122"/>
            </a:endParaRPr>
          </a:p>
        </p:txBody>
      </p:sp>
      <p:pic>
        <p:nvPicPr>
          <p:cNvPr id="10" name="Picture 4" descr="C:\Software AG\SAG_Logo_2013\ARIS.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99187" l="797" r="100000">
                        <a14:foregroundMark x1="2191" y1="79675" x2="3386" y2="69106"/>
                        <a14:foregroundMark x1="12351" y1="39837" x2="14343" y2="10569"/>
                        <a14:foregroundMark x1="25697" y1="90244" x2="28486" y2="67480"/>
                        <a14:foregroundMark x1="43028" y1="86992" x2="45618" y2="26016"/>
                        <a14:foregroundMark x1="80279" y1="10569" x2="80677" y2="86179"/>
                        <a14:foregroundMark x1="87649" y1="41463" x2="97012" y2="65041"/>
                      </a14:backgroundRemoval>
                    </a14:imgEffect>
                  </a14:imgLayer>
                </a14:imgProps>
              </a:ext>
              <a:ext uri="{28A0092B-C50C-407E-A947-70E740481C1C}">
                <a14:useLocalDpi xmlns:a14="http://schemas.microsoft.com/office/drawing/2010/main" val="0"/>
              </a:ext>
            </a:extLst>
          </a:blip>
          <a:srcRect/>
          <a:stretch>
            <a:fillRect/>
          </a:stretch>
        </p:blipFill>
        <p:spPr bwMode="auto">
          <a:xfrm>
            <a:off x="7612469" y="4447292"/>
            <a:ext cx="1217206" cy="298222"/>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p:cNvSpPr txBox="1">
            <a:spLocks/>
          </p:cNvSpPr>
          <p:nvPr/>
        </p:nvSpPr>
        <p:spPr>
          <a:xfrm>
            <a:off x="314325" y="5248275"/>
            <a:ext cx="2772000" cy="1214773"/>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wrap="square" lIns="36000" tIns="36000" rIns="36000" bIns="36000" anchor="ctr"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dirty="0" smtClean="0">
                <a:solidFill>
                  <a:schemeClr val="bg1"/>
                </a:solidFill>
                <a:ea typeface="黑体" panose="02010609060101010101" pitchFamily="49" charset="-122"/>
              </a:rPr>
              <a:t>快读，灵活可靠的</a:t>
            </a:r>
            <a:r>
              <a:rPr lang="en-US" altLang="zh-CN" dirty="0" smtClean="0">
                <a:solidFill>
                  <a:schemeClr val="bg1"/>
                </a:solidFill>
                <a:ea typeface="黑体" panose="02010609060101010101" pitchFamily="49" charset="-122"/>
              </a:rPr>
              <a:t>GRC</a:t>
            </a:r>
            <a:r>
              <a:rPr lang="zh-CN" altLang="en-US" dirty="0" smtClean="0">
                <a:solidFill>
                  <a:schemeClr val="bg1"/>
                </a:solidFill>
                <a:ea typeface="黑体" panose="02010609060101010101" pitchFamily="49" charset="-122"/>
              </a:rPr>
              <a:t>信息发布</a:t>
            </a:r>
            <a:endParaRPr lang="en-US" dirty="0">
              <a:solidFill>
                <a:schemeClr val="bg1"/>
              </a:solidFill>
              <a:ea typeface="黑体" panose="02010609060101010101" pitchFamily="49" charset="-122"/>
            </a:endParaRPr>
          </a:p>
        </p:txBody>
      </p:sp>
      <p:sp>
        <p:nvSpPr>
          <p:cNvPr id="17" name="Content Placeholder 2"/>
          <p:cNvSpPr txBox="1">
            <a:spLocks/>
          </p:cNvSpPr>
          <p:nvPr/>
        </p:nvSpPr>
        <p:spPr>
          <a:xfrm>
            <a:off x="3186000" y="5248275"/>
            <a:ext cx="2772000" cy="1214773"/>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wrap="square" lIns="36000" tIns="36000" rIns="36000" bIns="36000" anchor="ctr"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dirty="0" smtClean="0">
                <a:solidFill>
                  <a:schemeClr val="bg1"/>
                </a:solidFill>
                <a:ea typeface="黑体" panose="02010609060101010101" pitchFamily="49" charset="-122"/>
              </a:rPr>
              <a:t>方便直观的流程模型视图</a:t>
            </a:r>
            <a:endParaRPr lang="en-US" dirty="0">
              <a:solidFill>
                <a:schemeClr val="bg1"/>
              </a:solidFill>
              <a:ea typeface="黑体" panose="02010609060101010101" pitchFamily="49" charset="-122"/>
            </a:endParaRPr>
          </a:p>
        </p:txBody>
      </p:sp>
      <p:sp>
        <p:nvSpPr>
          <p:cNvPr id="19" name="Content Placeholder 2"/>
          <p:cNvSpPr txBox="1">
            <a:spLocks/>
          </p:cNvSpPr>
          <p:nvPr/>
        </p:nvSpPr>
        <p:spPr>
          <a:xfrm>
            <a:off x="6057675" y="5248275"/>
            <a:ext cx="2772000" cy="1214773"/>
          </a:xfrm>
          <a:prstGeom prst="round2DiagRect">
            <a:avLst/>
          </a:prstGeom>
          <a:gradFill>
            <a:gsLst>
              <a:gs pos="0">
                <a:schemeClr val="accent5">
                  <a:lumMod val="50000"/>
                </a:schemeClr>
              </a:gs>
              <a:gs pos="50000">
                <a:schemeClr val="accent5">
                  <a:lumMod val="75000"/>
                </a:schemeClr>
              </a:gs>
              <a:gs pos="100000">
                <a:schemeClr val="accent5"/>
              </a:gs>
            </a:gsLst>
            <a:lin ang="16200000" scaled="1"/>
          </a:gradFill>
          <a:ln w="12700">
            <a:noFill/>
            <a:miter lim="800000"/>
          </a:ln>
          <a:effectLst>
            <a:outerShdw blurRad="12700" dist="12700" dir="2700000" algn="tl" rotWithShape="0">
              <a:prstClr val="black">
                <a:alpha val="40000"/>
              </a:prstClr>
            </a:outerShdw>
          </a:effectLst>
        </p:spPr>
        <p:txBody>
          <a:bodyPr wrap="square" lIns="36000" tIns="36000" rIns="36000" bIns="36000" anchor="ctr" anchorCtr="0">
            <a:noAutofit/>
          </a:bodyPr>
          <a:lstStyle>
            <a:lvl1pPr marL="228600" indent="-228600" algn="l" defTabSz="914400" rtl="0" eaLnBrk="1" latinLnBrk="0" hangingPunct="1">
              <a:spcBef>
                <a:spcPts val="600"/>
              </a:spcBef>
              <a:buClr>
                <a:schemeClr val="accent2"/>
              </a:buClr>
              <a:buFont typeface="Arial" pitchFamily="34" charset="0"/>
              <a:buChar char="•"/>
              <a:defRPr sz="2000" kern="1200">
                <a:solidFill>
                  <a:schemeClr val="tx1"/>
                </a:solidFill>
                <a:latin typeface="+mn-lt"/>
                <a:ea typeface="+mn-ea"/>
                <a:cs typeface="+mn-cs"/>
              </a:defRPr>
            </a:lvl1pPr>
            <a:lvl2pPr marL="457200" indent="-228600" algn="l" defTabSz="914400" rtl="0" eaLnBrk="1" latinLnBrk="0" hangingPunct="1">
              <a:spcBef>
                <a:spcPts val="300"/>
              </a:spcBef>
              <a:buClr>
                <a:schemeClr val="accent2"/>
              </a:buClr>
              <a:buFont typeface="Arial" pitchFamily="34" charset="0"/>
              <a:buChar char="•"/>
              <a:defRPr sz="1800" kern="1200">
                <a:solidFill>
                  <a:schemeClr val="bg1">
                    <a:lumMod val="50000"/>
                  </a:schemeClr>
                </a:solidFill>
                <a:latin typeface="+mn-lt"/>
                <a:ea typeface="+mn-ea"/>
                <a:cs typeface="+mn-cs"/>
              </a:defRPr>
            </a:lvl2pPr>
            <a:lvl3pPr marL="685800" indent="-228600" algn="l" defTabSz="914400" rtl="0" eaLnBrk="1" latinLnBrk="0" hangingPunct="1">
              <a:spcBef>
                <a:spcPts val="300"/>
              </a:spcBef>
              <a:buFont typeface="Trebuchet MS" pitchFamily="34" charset="0"/>
              <a:buChar char="—"/>
              <a:defRPr sz="1600" kern="1200">
                <a:solidFill>
                  <a:schemeClr val="bg1">
                    <a:lumMod val="50000"/>
                  </a:schemeClr>
                </a:solidFill>
                <a:latin typeface="+mn-lt"/>
                <a:ea typeface="+mn-ea"/>
                <a:cs typeface="+mn-cs"/>
              </a:defRPr>
            </a:lvl3pPr>
            <a:lvl4pPr marL="9144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4pPr>
            <a:lvl5pPr marL="1143000" indent="-228600" algn="l" defTabSz="914400" rtl="0" eaLnBrk="1" latinLnBrk="0" hangingPunct="1">
              <a:spcBef>
                <a:spcPts val="300"/>
              </a:spcBef>
              <a:buFont typeface="Trebuchet MS" pitchFamily="34" charset="0"/>
              <a:buChar char="—"/>
              <a:defRPr sz="1400" kern="1200">
                <a:solidFill>
                  <a:schemeClr val="bg1">
                    <a:lumMod val="50000"/>
                  </a:schemeClr>
                </a:solidFill>
                <a:latin typeface="+mn-lt"/>
                <a:ea typeface="+mn-ea"/>
                <a:cs typeface="+mn-cs"/>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0" indent="0" algn="ctr">
              <a:lnSpc>
                <a:spcPct val="90000"/>
              </a:lnSpc>
              <a:spcBef>
                <a:spcPts val="0"/>
              </a:spcBef>
              <a:spcAft>
                <a:spcPts val="0"/>
              </a:spcAft>
              <a:buNone/>
            </a:pPr>
            <a:r>
              <a:rPr lang="zh-CN" altLang="en-US" dirty="0" smtClean="0">
                <a:solidFill>
                  <a:schemeClr val="bg1"/>
                </a:solidFill>
                <a:ea typeface="黑体" panose="02010609060101010101" pitchFamily="49" charset="-122"/>
              </a:rPr>
              <a:t>通过针对业务的表述来改善可接受性</a:t>
            </a:r>
            <a:endParaRPr lang="en-US" dirty="0">
              <a:solidFill>
                <a:schemeClr val="bg1"/>
              </a:solidFill>
              <a:ea typeface="黑体" panose="02010609060101010101" pitchFamily="49" charset="-122"/>
            </a:endParaRPr>
          </a:p>
        </p:txBody>
      </p:sp>
      <p:pic>
        <p:nvPicPr>
          <p:cNvPr id="13" name="Picture 6" descr="statoil_book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93636" y="1718647"/>
            <a:ext cx="3554827" cy="225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499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a:spLocks/>
          </p:cNvSpPr>
          <p:nvPr/>
        </p:nvSpPr>
        <p:spPr bwMode="auto">
          <a:xfrm>
            <a:off x="508000" y="1280608"/>
            <a:ext cx="8128000" cy="904875"/>
          </a:xfrm>
          <a:prstGeom prst="round2DiagRect">
            <a:avLst>
              <a:gd name="adj1" fmla="val 22983"/>
              <a:gd name="adj2" fmla="val 0"/>
            </a:avLst>
          </a:prstGeom>
          <a:gradFill flip="none" rotWithShape="1">
            <a:gsLst>
              <a:gs pos="0">
                <a:schemeClr val="tx1">
                  <a:lumMod val="50000"/>
                </a:schemeClr>
              </a:gs>
              <a:gs pos="50000">
                <a:schemeClr val="tx1">
                  <a:lumMod val="75000"/>
                </a:schemeClr>
              </a:gs>
              <a:gs pos="100000">
                <a:schemeClr val="tx1"/>
              </a:gs>
            </a:gsLst>
            <a:lin ang="16200000" scaled="1"/>
            <a:tileRect/>
          </a:gradFill>
          <a:ln>
            <a:noFill/>
          </a:ln>
        </p:spPr>
        <p:txBody>
          <a:bodyPr vert="horz" wrap="square" lIns="91440" tIns="45720" rIns="91440" bIns="45720" numCol="1" anchor="ctr" anchorCtr="0" compatLnSpc="1">
            <a:prstTxWarp prst="textNoShape">
              <a:avLst/>
            </a:prstTxWarp>
          </a:bodyPr>
          <a:lstStyle/>
          <a:p>
            <a:pPr algn="ctr"/>
            <a:r>
              <a:rPr lang="zh-CN" altLang="en-US" sz="3200" b="1" dirty="0">
                <a:solidFill>
                  <a:schemeClr val="bg1"/>
                </a:solidFill>
                <a:latin typeface="+mn-lt"/>
                <a:ea typeface="黑体" panose="02010609060101010101" pitchFamily="49" charset="-122"/>
              </a:rPr>
              <a:t>统一的流程透明平台</a:t>
            </a:r>
            <a:endParaRPr lang="en-US" sz="2000" b="1" dirty="0">
              <a:solidFill>
                <a:schemeClr val="bg1"/>
              </a:solidFill>
              <a:latin typeface="+mn-lt"/>
              <a:ea typeface="黑体" panose="02010609060101010101" pitchFamily="49" charset="-122"/>
            </a:endParaRPr>
          </a:p>
        </p:txBody>
      </p:sp>
      <p:sp>
        <p:nvSpPr>
          <p:cNvPr id="10" name="Freeform 8"/>
          <p:cNvSpPr>
            <a:spLocks/>
          </p:cNvSpPr>
          <p:nvPr/>
        </p:nvSpPr>
        <p:spPr bwMode="auto">
          <a:xfrm>
            <a:off x="507999" y="4080958"/>
            <a:ext cx="2412621"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a:extLst/>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2" name="Freeform 7"/>
          <p:cNvSpPr>
            <a:spLocks/>
          </p:cNvSpPr>
          <p:nvPr/>
        </p:nvSpPr>
        <p:spPr bwMode="auto">
          <a:xfrm>
            <a:off x="3016159" y="2287221"/>
            <a:ext cx="2574925"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4" name="Freeform 10"/>
          <p:cNvSpPr>
            <a:spLocks/>
          </p:cNvSpPr>
          <p:nvPr/>
        </p:nvSpPr>
        <p:spPr bwMode="auto">
          <a:xfrm>
            <a:off x="3016159" y="4080958"/>
            <a:ext cx="2574925"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6" name="Freeform 11"/>
          <p:cNvSpPr>
            <a:spLocks/>
          </p:cNvSpPr>
          <p:nvPr/>
        </p:nvSpPr>
        <p:spPr bwMode="auto">
          <a:xfrm>
            <a:off x="5677468" y="4080958"/>
            <a:ext cx="2958531"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8" name="Freeform 6"/>
          <p:cNvSpPr>
            <a:spLocks/>
          </p:cNvSpPr>
          <p:nvPr/>
        </p:nvSpPr>
        <p:spPr bwMode="auto">
          <a:xfrm>
            <a:off x="5677468" y="2287221"/>
            <a:ext cx="2958531" cy="1692000"/>
          </a:xfrm>
          <a:prstGeom prst="round2DiagRect">
            <a:avLst/>
          </a:prstGeom>
          <a:gradFill flip="none" rotWithShape="1">
            <a:gsLst>
              <a:gs pos="0">
                <a:schemeClr val="accent5">
                  <a:lumMod val="50000"/>
                </a:schemeClr>
              </a:gs>
              <a:gs pos="50000">
                <a:schemeClr val="accent5">
                  <a:lumMod val="75000"/>
                </a:schemeClr>
              </a:gs>
              <a:gs pos="100000">
                <a:schemeClr val="accent5"/>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sz="1600">
              <a:latin typeface="+mn-lt"/>
              <a:ea typeface="黑体" panose="02010609060101010101" pitchFamily="49" charset="-122"/>
            </a:endParaRPr>
          </a:p>
        </p:txBody>
      </p:sp>
      <p:sp>
        <p:nvSpPr>
          <p:cNvPr id="11" name="Textfeld 10"/>
          <p:cNvSpPr txBox="1"/>
          <p:nvPr/>
        </p:nvSpPr>
        <p:spPr>
          <a:xfrm>
            <a:off x="3224678" y="2933828"/>
            <a:ext cx="2157885" cy="307777"/>
          </a:xfrm>
          <a:prstGeom prst="rect">
            <a:avLst/>
          </a:prstGeom>
          <a:noFill/>
        </p:spPr>
        <p:txBody>
          <a:bodyPr wrap="square" lIns="36000" tIns="0" rIns="36000" bIns="0" rtlCol="0" anchor="ctr" anchorCtr="0">
            <a:spAutoFit/>
          </a:bodyPr>
          <a:lstStyle/>
          <a:p>
            <a:pPr algn="ctr"/>
            <a:r>
              <a:rPr lang="zh-CN" altLang="en-US" sz="2000" b="1" dirty="0">
                <a:solidFill>
                  <a:schemeClr val="accent5">
                    <a:lumMod val="40000"/>
                    <a:lumOff val="60000"/>
                  </a:schemeClr>
                </a:solidFill>
                <a:latin typeface="+mn-lt"/>
                <a:ea typeface="黑体" panose="02010609060101010101" pitchFamily="49" charset="-122"/>
              </a:rPr>
              <a:t>流程风险管理</a:t>
            </a:r>
            <a:endParaRPr lang="en-US" sz="2000" b="1" dirty="0" smtClean="0">
              <a:solidFill>
                <a:schemeClr val="accent5">
                  <a:lumMod val="40000"/>
                  <a:lumOff val="60000"/>
                </a:schemeClr>
              </a:solidFill>
              <a:latin typeface="+mn-lt"/>
              <a:ea typeface="黑体" panose="02010609060101010101" pitchFamily="49" charset="-122"/>
            </a:endParaRPr>
          </a:p>
        </p:txBody>
      </p:sp>
      <p:sp>
        <p:nvSpPr>
          <p:cNvPr id="15" name="Textfeld 14"/>
          <p:cNvSpPr txBox="1"/>
          <p:nvPr/>
        </p:nvSpPr>
        <p:spPr>
          <a:xfrm>
            <a:off x="5723143" y="2933828"/>
            <a:ext cx="2834004"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latin typeface="+mn-lt"/>
                <a:ea typeface="黑体" panose="02010609060101010101" pitchFamily="49" charset="-122"/>
              </a:rPr>
              <a:t>项目透明</a:t>
            </a:r>
            <a:endParaRPr lang="en-US" sz="2000" dirty="0">
              <a:latin typeface="+mn-lt"/>
              <a:ea typeface="黑体" panose="02010609060101010101" pitchFamily="49" charset="-122"/>
            </a:endParaRPr>
          </a:p>
        </p:txBody>
      </p:sp>
      <p:sp>
        <p:nvSpPr>
          <p:cNvPr id="19" name="Textfeld 18"/>
          <p:cNvSpPr txBox="1"/>
          <p:nvPr/>
        </p:nvSpPr>
        <p:spPr>
          <a:xfrm>
            <a:off x="606149" y="4764332"/>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latin typeface="+mn-lt"/>
                <a:ea typeface="黑体" panose="02010609060101010101" pitchFamily="49" charset="-122"/>
              </a:rPr>
              <a:t>实时流程透明</a:t>
            </a:r>
            <a:endParaRPr lang="en-US" sz="2000" dirty="0">
              <a:latin typeface="+mn-lt"/>
              <a:ea typeface="黑体" panose="02010609060101010101" pitchFamily="49" charset="-122"/>
            </a:endParaRPr>
          </a:p>
        </p:txBody>
      </p:sp>
      <p:sp>
        <p:nvSpPr>
          <p:cNvPr id="21" name="Textfeld 20"/>
          <p:cNvSpPr txBox="1"/>
          <p:nvPr/>
        </p:nvSpPr>
        <p:spPr>
          <a:xfrm>
            <a:off x="5760950" y="4719489"/>
            <a:ext cx="2796197"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latin typeface="+mn-lt"/>
                <a:ea typeface="黑体" panose="02010609060101010101" pitchFamily="49" charset="-122"/>
              </a:rPr>
              <a:t>业务与</a:t>
            </a:r>
            <a:r>
              <a:rPr lang="en-US" sz="2000" dirty="0">
                <a:latin typeface="+mn-lt"/>
                <a:ea typeface="黑体" panose="02010609060101010101" pitchFamily="49" charset="-122"/>
              </a:rPr>
              <a:t>IT</a:t>
            </a:r>
            <a:r>
              <a:rPr lang="zh-CN" altLang="en-US" sz="2000" dirty="0">
                <a:latin typeface="+mn-lt"/>
                <a:ea typeface="黑体" panose="02010609060101010101" pitchFamily="49" charset="-122"/>
              </a:rPr>
              <a:t>透明</a:t>
            </a:r>
            <a:endParaRPr lang="en-US" sz="2000" dirty="0">
              <a:latin typeface="+mn-lt"/>
              <a:ea typeface="黑体" panose="02010609060101010101" pitchFamily="49" charset="-122"/>
            </a:endParaRPr>
          </a:p>
        </p:txBody>
      </p:sp>
      <p:sp>
        <p:nvSpPr>
          <p:cNvPr id="23" name="Rechteck 22"/>
          <p:cNvSpPr/>
          <p:nvPr/>
        </p:nvSpPr>
        <p:spPr>
          <a:xfrm>
            <a:off x="3051192" y="4565601"/>
            <a:ext cx="2440555" cy="615553"/>
          </a:xfrm>
          <a:prstGeom prst="rect">
            <a:avLst/>
          </a:prstGeom>
          <a:noFill/>
        </p:spPr>
        <p:txBody>
          <a:bodyPr wrap="square" lIns="36000" tIns="0" rIns="36000" bIns="0" rtlCol="0" anchor="ctr" anchorCtr="0">
            <a:spAutoFit/>
          </a:bodyPr>
          <a:lstStyle/>
          <a:p>
            <a:pPr algn="ctr"/>
            <a:r>
              <a:rPr lang="zh-CN" altLang="en-US" sz="2000" b="1" dirty="0">
                <a:solidFill>
                  <a:schemeClr val="accent5">
                    <a:lumMod val="40000"/>
                    <a:lumOff val="60000"/>
                  </a:schemeClr>
                </a:solidFill>
                <a:latin typeface="+mn-lt"/>
                <a:ea typeface="黑体" panose="02010609060101010101" pitchFamily="49" charset="-122"/>
              </a:rPr>
              <a:t>对任何人和任何地方透明</a:t>
            </a:r>
            <a:endParaRPr lang="en-US" sz="2000" b="1" dirty="0">
              <a:solidFill>
                <a:schemeClr val="accent5">
                  <a:lumMod val="40000"/>
                  <a:lumOff val="60000"/>
                </a:schemeClr>
              </a:solidFill>
              <a:latin typeface="+mn-lt"/>
              <a:ea typeface="黑体" panose="02010609060101010101" pitchFamily="49" charset="-122"/>
            </a:endParaRPr>
          </a:p>
        </p:txBody>
      </p:sp>
      <p:sp>
        <p:nvSpPr>
          <p:cNvPr id="20" name="Textfeld 19"/>
          <p:cNvSpPr txBox="1"/>
          <p:nvPr/>
        </p:nvSpPr>
        <p:spPr>
          <a:xfrm>
            <a:off x="606149" y="2441109"/>
            <a:ext cx="2212055" cy="307777"/>
          </a:xfrm>
          <a:prstGeom prst="rect">
            <a:avLst/>
          </a:prstGeom>
          <a:noFill/>
        </p:spPr>
        <p:txBody>
          <a:bodyPr wrap="square" lIns="36000" tIns="0" rIns="36000" bIns="0" rtlCol="0" anchor="ctr" anchorCtr="0">
            <a:spAutoFit/>
          </a:bodyPr>
          <a:lstStyle>
            <a:defPPr>
              <a:defRPr lang="en-US"/>
            </a:defPPr>
            <a:lvl1pPr algn="ctr">
              <a:defRPr sz="2400" b="1">
                <a:solidFill>
                  <a:schemeClr val="accent5">
                    <a:lumMod val="40000"/>
                    <a:lumOff val="60000"/>
                  </a:schemeClr>
                </a:solidFill>
              </a:defRPr>
            </a:lvl1pPr>
          </a:lstStyle>
          <a:p>
            <a:r>
              <a:rPr lang="zh-CN" altLang="en-US" sz="2000" dirty="0">
                <a:solidFill>
                  <a:schemeClr val="accent5">
                    <a:lumMod val="75000"/>
                  </a:schemeClr>
                </a:solidFill>
                <a:latin typeface="+mn-lt"/>
                <a:ea typeface="黑体" panose="02010609060101010101" pitchFamily="49" charset="-122"/>
              </a:rPr>
              <a:t>流程透明</a:t>
            </a:r>
            <a:endParaRPr lang="en-US" sz="2000" dirty="0">
              <a:solidFill>
                <a:schemeClr val="accent5">
                  <a:lumMod val="75000"/>
                </a:schemeClr>
              </a:solidFill>
              <a:latin typeface="+mn-lt"/>
              <a:ea typeface="黑体" panose="02010609060101010101" pitchFamily="49" charset="-122"/>
            </a:endParaRPr>
          </a:p>
        </p:txBody>
      </p:sp>
      <p:pic>
        <p:nvPicPr>
          <p:cNvPr id="22" name="Picture 4" descr="Datei:Petrochina logo.sv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8914" y="3193504"/>
            <a:ext cx="494953" cy="5238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113" r="24544"/>
          <a:stretch/>
        </p:blipFill>
        <p:spPr bwMode="auto">
          <a:xfrm>
            <a:off x="1726240" y="3087716"/>
            <a:ext cx="539160" cy="57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69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half" idx="1"/>
          </p:nvPr>
        </p:nvSpPr>
        <p:spPr>
          <a:xfrm>
            <a:off x="544195" y="1920240"/>
            <a:ext cx="2610000" cy="4545330"/>
          </a:xfrm>
        </p:spPr>
        <p:txBody>
          <a:bodyPr/>
          <a:lstStyle/>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cs typeface="+mn-cs"/>
              </a:rPr>
              <a:t>波兰天然气输送的新挑战</a:t>
            </a:r>
            <a:endParaRPr lang="en-US" sz="1800" dirty="0" smtClean="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cs typeface="+mn-cs"/>
              </a:rPr>
              <a:t>即将到来的天然气市场自由化</a:t>
            </a:r>
            <a:endParaRPr lang="en-US" sz="1800" dirty="0" smtClean="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cs typeface="+mn-cs"/>
              </a:rPr>
              <a:t>公司由</a:t>
            </a:r>
            <a:r>
              <a:rPr lang="en-US" altLang="zh-CN" sz="1800" dirty="0" smtClean="0">
                <a:solidFill>
                  <a:srgbClr val="233356"/>
                </a:solidFill>
                <a:ea typeface="黑体" panose="02010609060101010101" pitchFamily="49" charset="-122"/>
                <a:cs typeface="+mn-cs"/>
              </a:rPr>
              <a:t>6</a:t>
            </a:r>
            <a:r>
              <a:rPr lang="zh-CN" altLang="en-US" sz="1800" dirty="0" smtClean="0">
                <a:solidFill>
                  <a:srgbClr val="233356"/>
                </a:solidFill>
                <a:ea typeface="黑体" panose="02010609060101010101" pitchFamily="49" charset="-122"/>
                <a:cs typeface="+mn-cs"/>
              </a:rPr>
              <a:t>个独立区域管道运营商 （</a:t>
            </a:r>
            <a:r>
              <a:rPr lang="en-US" altLang="zh-CN" sz="1800" dirty="0" smtClean="0">
                <a:solidFill>
                  <a:srgbClr val="233356"/>
                </a:solidFill>
                <a:ea typeface="黑体" panose="02010609060101010101" pitchFamily="49" charset="-122"/>
                <a:cs typeface="+mn-cs"/>
              </a:rPr>
              <a:t>RPO</a:t>
            </a:r>
            <a:r>
              <a:rPr lang="zh-CN" altLang="en-US" sz="1800" dirty="0" smtClean="0">
                <a:solidFill>
                  <a:srgbClr val="233356"/>
                </a:solidFill>
                <a:ea typeface="黑体" panose="02010609060101010101" pitchFamily="49" charset="-122"/>
                <a:cs typeface="+mn-cs"/>
              </a:rPr>
              <a:t>）组成</a:t>
            </a:r>
            <a:endParaRPr lang="en-US" sz="1800" dirty="0">
              <a:ea typeface="黑体" panose="02010609060101010101" pitchFamily="49" charset="-122"/>
            </a:endParaRPr>
          </a:p>
        </p:txBody>
      </p:sp>
      <p:sp>
        <p:nvSpPr>
          <p:cNvPr id="3" name="Inhaltsplatzhalter 2"/>
          <p:cNvSpPr>
            <a:spLocks noGrp="1"/>
          </p:cNvSpPr>
          <p:nvPr>
            <p:ph sz="half" idx="10"/>
          </p:nvPr>
        </p:nvSpPr>
        <p:spPr>
          <a:xfrm>
            <a:off x="3400126" y="1920239"/>
            <a:ext cx="2610000" cy="4537245"/>
          </a:xfrm>
        </p:spPr>
        <p:txBody>
          <a:bodyPr/>
          <a:lstStyle/>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cs typeface="+mn-cs"/>
              </a:rPr>
              <a:t>运营与</a:t>
            </a:r>
            <a:r>
              <a:rPr lang="en-US" altLang="zh-CN" sz="1800" dirty="0" smtClean="0">
                <a:solidFill>
                  <a:srgbClr val="233356"/>
                </a:solidFill>
                <a:ea typeface="黑体" panose="02010609060101010101" pitchFamily="49" charset="-122"/>
                <a:cs typeface="+mn-cs"/>
              </a:rPr>
              <a:t>IT</a:t>
            </a:r>
            <a:r>
              <a:rPr lang="zh-CN" altLang="en-US" sz="1800" dirty="0" smtClean="0">
                <a:solidFill>
                  <a:srgbClr val="233356"/>
                </a:solidFill>
                <a:ea typeface="黑体" panose="02010609060101010101" pitchFamily="49" charset="-122"/>
                <a:cs typeface="+mn-cs"/>
              </a:rPr>
              <a:t>系统的合并</a:t>
            </a:r>
            <a:endParaRPr lang="en-US" sz="1800" dirty="0" smtClean="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cs typeface="+mn-cs"/>
              </a:rPr>
              <a:t>开发信息交换系统</a:t>
            </a:r>
            <a:endParaRPr lang="en-US" sz="1800" dirty="0" smtClean="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r>
              <a:rPr lang="en-US" sz="1800" dirty="0" err="1" smtClean="0">
                <a:solidFill>
                  <a:srgbClr val="233356"/>
                </a:solidFill>
                <a:ea typeface="黑体" panose="02010609060101010101" pitchFamily="49" charset="-122"/>
                <a:cs typeface="+mn-cs"/>
              </a:rPr>
              <a:t>webMethods</a:t>
            </a:r>
            <a:r>
              <a:rPr lang="en-US" sz="1800" dirty="0" smtClean="0">
                <a:solidFill>
                  <a:srgbClr val="233356"/>
                </a:solidFill>
                <a:ea typeface="黑体" panose="02010609060101010101" pitchFamily="49" charset="-122"/>
                <a:cs typeface="+mn-cs"/>
              </a:rPr>
              <a:t> BPMS</a:t>
            </a:r>
            <a:r>
              <a:rPr lang="zh-CN" altLang="en-US" sz="1800" dirty="0" smtClean="0">
                <a:solidFill>
                  <a:srgbClr val="233356"/>
                </a:solidFill>
                <a:ea typeface="黑体" panose="02010609060101010101" pitchFamily="49" charset="-122"/>
                <a:cs typeface="+mn-cs"/>
              </a:rPr>
              <a:t>作为</a:t>
            </a:r>
            <a:r>
              <a:rPr lang="en-US" altLang="zh-CN" sz="1800" dirty="0" smtClean="0">
                <a:solidFill>
                  <a:srgbClr val="233356"/>
                </a:solidFill>
                <a:ea typeface="黑体" panose="02010609060101010101" pitchFamily="49" charset="-122"/>
                <a:cs typeface="+mn-cs"/>
              </a:rPr>
              <a:t>IES</a:t>
            </a:r>
            <a:r>
              <a:rPr lang="zh-CN" altLang="en-US" sz="1800" dirty="0" smtClean="0">
                <a:solidFill>
                  <a:srgbClr val="233356"/>
                </a:solidFill>
                <a:ea typeface="黑体" panose="02010609060101010101" pitchFamily="49" charset="-122"/>
                <a:cs typeface="+mn-cs"/>
              </a:rPr>
              <a:t>中的关键部分</a:t>
            </a:r>
            <a:endParaRPr lang="en-US" sz="1800" dirty="0" smtClean="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cs typeface="+mn-cs"/>
              </a:rPr>
              <a:t>使用</a:t>
            </a:r>
            <a:r>
              <a:rPr lang="en-US" sz="1800" dirty="0" smtClean="0">
                <a:solidFill>
                  <a:srgbClr val="233356"/>
                </a:solidFill>
                <a:ea typeface="黑体" panose="02010609060101010101" pitchFamily="49" charset="-122"/>
                <a:cs typeface="+mn-cs"/>
              </a:rPr>
              <a:t>ARIS</a:t>
            </a:r>
            <a:r>
              <a:rPr lang="zh-CN" altLang="en-US" sz="1800" dirty="0" smtClean="0">
                <a:solidFill>
                  <a:srgbClr val="233356"/>
                </a:solidFill>
                <a:ea typeface="黑体" panose="02010609060101010101" pitchFamily="49" charset="-122"/>
                <a:cs typeface="+mn-cs"/>
              </a:rPr>
              <a:t>进行流程描述</a:t>
            </a:r>
            <a:endParaRPr lang="en-US" sz="1800" dirty="0" smtClean="0">
              <a:solidFill>
                <a:srgbClr val="233356"/>
              </a:solidFill>
              <a:ea typeface="黑体" panose="02010609060101010101" pitchFamily="49" charset="-122"/>
              <a:cs typeface="+mn-cs"/>
            </a:endParaRPr>
          </a:p>
          <a:p>
            <a:endParaRPr lang="en-US" sz="1800" dirty="0">
              <a:ea typeface="黑体" panose="02010609060101010101" pitchFamily="49" charset="-122"/>
            </a:endParaRPr>
          </a:p>
        </p:txBody>
      </p:sp>
      <p:sp>
        <p:nvSpPr>
          <p:cNvPr id="4" name="Titel 3"/>
          <p:cNvSpPr>
            <a:spLocks noGrp="1"/>
          </p:cNvSpPr>
          <p:nvPr>
            <p:ph type="title"/>
          </p:nvPr>
        </p:nvSpPr>
        <p:spPr/>
        <p:txBody>
          <a:bodyPr/>
          <a:lstStyle/>
          <a:p>
            <a:r>
              <a:rPr lang="zh-CN" altLang="en-US" sz="2000" dirty="0" smtClean="0">
                <a:latin typeface="+mn-lt"/>
                <a:ea typeface="黑体" panose="02010609060101010101" pitchFamily="49" charset="-122"/>
              </a:rPr>
              <a:t>成功使用</a:t>
            </a:r>
            <a:r>
              <a:rPr lang="en-US" altLang="zh-CN" sz="2000" dirty="0" err="1" smtClean="0">
                <a:latin typeface="+mn-lt"/>
                <a:ea typeface="黑体" panose="02010609060101010101" pitchFamily="49" charset="-122"/>
              </a:rPr>
              <a:t>webMethods</a:t>
            </a:r>
            <a:r>
              <a:rPr lang="zh-CN" altLang="en-US" sz="2000" dirty="0" smtClean="0">
                <a:latin typeface="+mn-lt"/>
                <a:ea typeface="黑体" panose="02010609060101010101" pitchFamily="49" charset="-122"/>
              </a:rPr>
              <a:t>和</a:t>
            </a:r>
            <a:r>
              <a:rPr lang="en-US" altLang="zh-CN" sz="2000" dirty="0" smtClean="0">
                <a:latin typeface="+mn-lt"/>
                <a:ea typeface="黑体" panose="02010609060101010101" pitchFamily="49" charset="-122"/>
              </a:rPr>
              <a:t>ARIS</a:t>
            </a:r>
            <a:r>
              <a:rPr lang="zh-CN" altLang="en-US" sz="2000" dirty="0" smtClean="0">
                <a:latin typeface="+mn-lt"/>
                <a:ea typeface="黑体" panose="02010609060101010101" pitchFamily="49" charset="-122"/>
              </a:rPr>
              <a:t>的概述</a:t>
            </a:r>
            <a:endParaRPr lang="en-US" sz="2000" dirty="0">
              <a:latin typeface="+mn-lt"/>
              <a:ea typeface="黑体" panose="02010609060101010101" pitchFamily="49" charset="-122"/>
            </a:endParaRPr>
          </a:p>
        </p:txBody>
      </p:sp>
      <p:sp>
        <p:nvSpPr>
          <p:cNvPr id="5" name="Textplatzhalter 4"/>
          <p:cNvSpPr>
            <a:spLocks noGrp="1"/>
          </p:cNvSpPr>
          <p:nvPr>
            <p:ph type="body" sz="quarter" idx="20"/>
          </p:nvPr>
        </p:nvSpPr>
        <p:spPr>
          <a:xfrm>
            <a:off x="542290" y="1520190"/>
            <a:ext cx="2610000" cy="490220"/>
          </a:xfrm>
        </p:spPr>
        <p:style>
          <a:lnRef idx="2">
            <a:schemeClr val="accent2">
              <a:shade val="50000"/>
            </a:schemeClr>
          </a:lnRef>
          <a:fillRef idx="1">
            <a:schemeClr val="accent2"/>
          </a:fillRef>
          <a:effectRef idx="0">
            <a:schemeClr val="accent2"/>
          </a:effectRef>
          <a:fontRef idx="minor">
            <a:schemeClr val="lt1"/>
          </a:fontRef>
        </p:style>
        <p:txBody>
          <a:bodyPr/>
          <a:lstStyle/>
          <a:p>
            <a:r>
              <a:rPr lang="zh-CN" altLang="en-US" sz="1800" dirty="0" smtClean="0">
                <a:ea typeface="黑体" panose="02010609060101010101" pitchFamily="49" charset="-122"/>
              </a:rPr>
              <a:t>挑战</a:t>
            </a:r>
            <a:endParaRPr lang="en-US" sz="1800" dirty="0">
              <a:ea typeface="黑体" panose="02010609060101010101" pitchFamily="49" charset="-122"/>
            </a:endParaRPr>
          </a:p>
        </p:txBody>
      </p:sp>
      <p:sp>
        <p:nvSpPr>
          <p:cNvPr id="6" name="Textplatzhalter 5"/>
          <p:cNvSpPr>
            <a:spLocks noGrp="1"/>
          </p:cNvSpPr>
          <p:nvPr>
            <p:ph type="body" sz="quarter" idx="21"/>
          </p:nvPr>
        </p:nvSpPr>
        <p:spPr>
          <a:xfrm>
            <a:off x="3400110" y="1524000"/>
            <a:ext cx="2613600" cy="490220"/>
          </a:xfrm>
        </p:spPr>
        <p:txBody>
          <a:bodyPr/>
          <a:lstStyle/>
          <a:p>
            <a:r>
              <a:rPr lang="zh-CN" altLang="en-US" sz="1800" dirty="0" smtClean="0">
                <a:ea typeface="黑体" panose="02010609060101010101" pitchFamily="49" charset="-122"/>
              </a:rPr>
              <a:t>解决方案</a:t>
            </a:r>
            <a:endParaRPr lang="en-US" sz="1800" dirty="0">
              <a:ea typeface="黑体" panose="02010609060101010101" pitchFamily="49" charset="-122"/>
            </a:endParaRPr>
          </a:p>
        </p:txBody>
      </p:sp>
      <p:sp>
        <p:nvSpPr>
          <p:cNvPr id="8" name="Inhaltsplatzhalter 1"/>
          <p:cNvSpPr txBox="1">
            <a:spLocks/>
          </p:cNvSpPr>
          <p:nvPr/>
        </p:nvSpPr>
        <p:spPr bwMode="auto">
          <a:xfrm>
            <a:off x="6214385" y="1912620"/>
            <a:ext cx="2610000" cy="4545330"/>
          </a:xfrm>
          <a:prstGeom prst="roundRect">
            <a:avLst>
              <a:gd name="adj" fmla="val 1375"/>
            </a:avLst>
          </a:prstGeom>
          <a:solidFill>
            <a:schemeClr val="lt1"/>
          </a:solidFill>
          <a:ln w="12700" cap="flat" cmpd="sng" algn="ctr">
            <a:solidFill>
              <a:srgbClr val="BFBFBF"/>
            </a:solidFill>
            <a:miter lim="800000"/>
          </a:ln>
          <a:effectLst/>
          <a:extLst/>
        </p:spPr>
        <p:txBody>
          <a:bodyPr vert="horz" wrap="square" lIns="91440" tIns="91440" rIns="91440" bIns="91440" numCol="1" anchor="t" anchorCtr="0" compatLnSpc="1">
            <a:prstTxWarp prst="textNoShape">
              <a:avLst/>
            </a:prstTxWarp>
            <a:noAutofit/>
          </a:bodyPr>
          <a:lstStyle>
            <a:lvl1pPr marL="228600" indent="-228600" algn="l" rtl="0" eaLnBrk="1" fontAlgn="base" hangingPunct="1">
              <a:spcBef>
                <a:spcPts val="600"/>
              </a:spcBef>
              <a:spcAft>
                <a:spcPct val="0"/>
              </a:spcAft>
              <a:buClr>
                <a:schemeClr val="accent2"/>
              </a:buClr>
              <a:buFont typeface="Arial" charset="0"/>
              <a:buChar char="•"/>
              <a:defRPr sz="2000" kern="1200">
                <a:solidFill>
                  <a:schemeClr val="tx1"/>
                </a:solidFill>
                <a:latin typeface="+mn-lt"/>
                <a:ea typeface="MS PGothic" pitchFamily="34" charset="-128"/>
                <a:cs typeface="MS PGothic" charset="0"/>
              </a:defRPr>
            </a:lvl1pPr>
            <a:lvl2pPr marL="457200" indent="-228600" algn="l" rtl="0" eaLnBrk="1" fontAlgn="base" hangingPunct="1">
              <a:spcBef>
                <a:spcPts val="300"/>
              </a:spcBef>
              <a:spcAft>
                <a:spcPct val="0"/>
              </a:spcAft>
              <a:buClr>
                <a:schemeClr val="accent2"/>
              </a:buClr>
              <a:buFont typeface="Arial" charset="0"/>
              <a:buChar char="•"/>
              <a:defRPr sz="1800" kern="1200">
                <a:solidFill>
                  <a:srgbClr val="233356"/>
                </a:solidFill>
                <a:latin typeface="+mn-lt"/>
                <a:ea typeface="MS PGothic" pitchFamily="34" charset="-128"/>
                <a:cs typeface="MS PGothic" charset="0"/>
              </a:defRPr>
            </a:lvl2pPr>
            <a:lvl3pPr marL="685800" indent="-228600" algn="l" rtl="0" eaLnBrk="1" fontAlgn="base" hangingPunct="1">
              <a:spcBef>
                <a:spcPts val="300"/>
              </a:spcBef>
              <a:spcAft>
                <a:spcPct val="0"/>
              </a:spcAft>
              <a:buFont typeface="Trebuchet MS" pitchFamily="34" charset="0"/>
              <a:buChar char="—"/>
              <a:defRPr sz="1600" kern="1200">
                <a:solidFill>
                  <a:srgbClr val="233356"/>
                </a:solidFill>
                <a:latin typeface="+mn-lt"/>
                <a:ea typeface="MS PGothic" pitchFamily="34" charset="-128"/>
                <a:cs typeface="MS PGothic" charset="0"/>
              </a:defRPr>
            </a:lvl3pPr>
            <a:lvl4pPr marL="914400" indent="-228600" algn="l" rtl="0" eaLnBrk="1" fontAlgn="base" hangingPunct="1">
              <a:spcBef>
                <a:spcPts val="300"/>
              </a:spcBef>
              <a:spcAft>
                <a:spcPct val="0"/>
              </a:spcAft>
              <a:buFont typeface="Trebuchet MS" pitchFamily="34" charset="0"/>
              <a:buChar char="—"/>
              <a:defRPr sz="1400" kern="1200">
                <a:solidFill>
                  <a:srgbClr val="233356"/>
                </a:solidFill>
                <a:latin typeface="+mn-lt"/>
                <a:ea typeface="MS PGothic" pitchFamily="34" charset="-128"/>
                <a:cs typeface="MS PGothic" charset="0"/>
              </a:defRPr>
            </a:lvl4pPr>
            <a:lvl5pPr marL="1143000" indent="-228600" algn="l" rtl="0" eaLnBrk="1" fontAlgn="base" hangingPunct="1">
              <a:spcBef>
                <a:spcPts val="300"/>
              </a:spcBef>
              <a:spcAft>
                <a:spcPct val="0"/>
              </a:spcAft>
              <a:buFont typeface="Trebuchet MS" pitchFamily="34" charset="0"/>
              <a:buChar char="—"/>
              <a:defRPr sz="1400" kern="1200">
                <a:solidFill>
                  <a:srgbClr val="233356"/>
                </a:solidFill>
                <a:latin typeface="+mn-lt"/>
                <a:ea typeface="MS PGothic" pitchFamily="34" charset="-128"/>
                <a:cs typeface="MS PGothic" charset="0"/>
              </a:defRPr>
            </a:lvl5pPr>
            <a:lvl6pPr marL="13716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400" kern="1200" baseline="0">
                <a:solidFill>
                  <a:schemeClr val="bg1">
                    <a:lumMod val="50000"/>
                  </a:schemeClr>
                </a:solidFill>
                <a:latin typeface="+mn-lt"/>
                <a:ea typeface="+mn-ea"/>
                <a:cs typeface="+mn-cs"/>
              </a:defRPr>
            </a:lvl9pPr>
          </a:lstStyle>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cs typeface="+mn-cs"/>
              </a:rPr>
              <a:t>给所有参与者提供一致并实时的天然气传输量信息</a:t>
            </a:r>
            <a:endParaRPr lang="en-US" sz="1800" dirty="0" smtClean="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cs typeface="+mn-cs"/>
              </a:rPr>
              <a:t>在客户门户上发布整合并一致的信息</a:t>
            </a:r>
            <a:endParaRPr lang="en-US" sz="1800" dirty="0" smtClean="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r>
              <a:rPr lang="zh-CN" altLang="en-US" sz="1800" dirty="0" smtClean="0">
                <a:solidFill>
                  <a:srgbClr val="233356"/>
                </a:solidFill>
                <a:ea typeface="黑体" panose="02010609060101010101" pitchFamily="49" charset="-122"/>
                <a:cs typeface="+mn-cs"/>
              </a:rPr>
              <a:t>集中</a:t>
            </a:r>
            <a:r>
              <a:rPr lang="en-US" altLang="zh-CN" sz="1800" dirty="0" smtClean="0">
                <a:solidFill>
                  <a:srgbClr val="233356"/>
                </a:solidFill>
                <a:ea typeface="黑体" panose="02010609060101010101" pitchFamily="49" charset="-122"/>
                <a:cs typeface="+mn-cs"/>
              </a:rPr>
              <a:t>IT</a:t>
            </a:r>
            <a:r>
              <a:rPr lang="zh-CN" altLang="en-US" sz="1800" dirty="0" smtClean="0">
                <a:solidFill>
                  <a:srgbClr val="233356"/>
                </a:solidFill>
                <a:ea typeface="黑体" panose="02010609060101010101" pitchFamily="49" charset="-122"/>
                <a:cs typeface="+mn-cs"/>
              </a:rPr>
              <a:t>运营，减少大量的</a:t>
            </a:r>
            <a:r>
              <a:rPr lang="en-US" altLang="zh-CN" sz="1800" dirty="0" smtClean="0">
                <a:solidFill>
                  <a:srgbClr val="233356"/>
                </a:solidFill>
                <a:ea typeface="黑体" panose="02010609060101010101" pitchFamily="49" charset="-122"/>
                <a:cs typeface="+mn-cs"/>
              </a:rPr>
              <a:t>IT</a:t>
            </a:r>
            <a:r>
              <a:rPr lang="zh-CN" altLang="en-US" sz="1800" dirty="0" smtClean="0">
                <a:solidFill>
                  <a:srgbClr val="233356"/>
                </a:solidFill>
                <a:ea typeface="黑体" panose="02010609060101010101" pitchFamily="49" charset="-122"/>
                <a:cs typeface="+mn-cs"/>
              </a:rPr>
              <a:t>系统</a:t>
            </a:r>
            <a:endParaRPr lang="en-US" sz="1800" dirty="0" smtClean="0">
              <a:solidFill>
                <a:srgbClr val="233356"/>
              </a:solidFill>
              <a:ea typeface="黑体" panose="02010609060101010101" pitchFamily="49" charset="-122"/>
              <a:cs typeface="+mn-cs"/>
            </a:endParaRPr>
          </a:p>
          <a:p>
            <a:pPr marL="285750" lvl="0" indent="-285750">
              <a:lnSpc>
                <a:spcPct val="95000"/>
              </a:lnSpc>
              <a:spcBef>
                <a:spcPct val="50000"/>
              </a:spcBef>
              <a:buClrTx/>
              <a:buFont typeface="Arial" pitchFamily="34" charset="0"/>
              <a:buChar char="•"/>
            </a:pPr>
            <a:endParaRPr lang="en-US" sz="1800" dirty="0" smtClean="0">
              <a:solidFill>
                <a:srgbClr val="233356"/>
              </a:solidFill>
              <a:ea typeface="黑体" panose="02010609060101010101" pitchFamily="49" charset="-122"/>
              <a:cs typeface="+mn-cs"/>
            </a:endParaRPr>
          </a:p>
          <a:p>
            <a:pPr marL="0" indent="0">
              <a:buNone/>
            </a:pPr>
            <a:endParaRPr lang="en-US" sz="1800" dirty="0">
              <a:ea typeface="黑体" panose="02010609060101010101" pitchFamily="49" charset="-122"/>
            </a:endParaRPr>
          </a:p>
        </p:txBody>
      </p:sp>
      <p:sp>
        <p:nvSpPr>
          <p:cNvPr id="7" name="Textplatzhalter 4"/>
          <p:cNvSpPr txBox="1">
            <a:spLocks/>
          </p:cNvSpPr>
          <p:nvPr/>
        </p:nvSpPr>
        <p:spPr bwMode="auto">
          <a:xfrm>
            <a:off x="6215380" y="1524000"/>
            <a:ext cx="2610000" cy="490220"/>
          </a:xfrm>
          <a:prstGeom prst="round2DiagRect">
            <a:avLst/>
          </a:prstGeom>
          <a:ln/>
          <a:extLst/>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anchor="ctr" anchorCtr="0" compatLnSpc="1">
            <a:prstTxWarp prst="textNoShape">
              <a:avLst/>
            </a:prstTxWarp>
          </a:bodyPr>
          <a:lstStyle>
            <a:lvl1pPr marL="92075" indent="0" algn="ctr" rtl="0" eaLnBrk="1" fontAlgn="base" hangingPunct="1">
              <a:spcBef>
                <a:spcPts val="600"/>
              </a:spcBef>
              <a:spcAft>
                <a:spcPct val="0"/>
              </a:spcAft>
              <a:buClr>
                <a:schemeClr val="accent2"/>
              </a:buClr>
              <a:buFont typeface="Arial" charset="0"/>
              <a:buNone/>
              <a:defRPr sz="2000" b="1" kern="1200" baseline="0">
                <a:solidFill>
                  <a:schemeClr val="bg1"/>
                </a:solidFill>
                <a:latin typeface="+mn-lt"/>
                <a:ea typeface="MS PGothic" pitchFamily="34" charset="-128"/>
                <a:cs typeface="MS PGothic" charset="0"/>
              </a:defRPr>
            </a:lvl1pPr>
            <a:lvl2pPr marL="457200" indent="-228600" algn="l" rtl="0" eaLnBrk="1" fontAlgn="base" hangingPunct="1">
              <a:spcBef>
                <a:spcPts val="300"/>
              </a:spcBef>
              <a:spcAft>
                <a:spcPct val="0"/>
              </a:spcAft>
              <a:buClr>
                <a:schemeClr val="accent2"/>
              </a:buClr>
              <a:buFont typeface="Arial" charset="0"/>
              <a:buChar char="•"/>
              <a:defRPr sz="1800" kern="1200">
                <a:solidFill>
                  <a:srgbClr val="233356"/>
                </a:solidFill>
                <a:latin typeface="+mn-lt"/>
                <a:ea typeface="MS PGothic" pitchFamily="34" charset="-128"/>
                <a:cs typeface="MS PGothic" charset="0"/>
              </a:defRPr>
            </a:lvl2pPr>
            <a:lvl3pPr marL="685800" indent="-228600" algn="l" rtl="0" eaLnBrk="1" fontAlgn="base" hangingPunct="1">
              <a:spcBef>
                <a:spcPts val="300"/>
              </a:spcBef>
              <a:spcAft>
                <a:spcPct val="0"/>
              </a:spcAft>
              <a:buFont typeface="Trebuchet MS" pitchFamily="34" charset="0"/>
              <a:buChar char="—"/>
              <a:defRPr sz="1600" kern="1200">
                <a:solidFill>
                  <a:srgbClr val="233356"/>
                </a:solidFill>
                <a:latin typeface="+mn-lt"/>
                <a:ea typeface="MS PGothic" pitchFamily="34" charset="-128"/>
                <a:cs typeface="MS PGothic" charset="0"/>
              </a:defRPr>
            </a:lvl3pPr>
            <a:lvl4pPr marL="914400" indent="-228600" algn="l" rtl="0" eaLnBrk="1" fontAlgn="base" hangingPunct="1">
              <a:spcBef>
                <a:spcPts val="300"/>
              </a:spcBef>
              <a:spcAft>
                <a:spcPct val="0"/>
              </a:spcAft>
              <a:buFont typeface="Trebuchet MS" pitchFamily="34" charset="0"/>
              <a:buChar char="—"/>
              <a:defRPr sz="1400" kern="1200">
                <a:solidFill>
                  <a:srgbClr val="233356"/>
                </a:solidFill>
                <a:latin typeface="+mn-lt"/>
                <a:ea typeface="MS PGothic" pitchFamily="34" charset="-128"/>
                <a:cs typeface="MS PGothic" charset="0"/>
              </a:defRPr>
            </a:lvl4pPr>
            <a:lvl5pPr marL="1143000" indent="-228600" algn="l" rtl="0" eaLnBrk="1" fontAlgn="base" hangingPunct="1">
              <a:spcBef>
                <a:spcPts val="300"/>
              </a:spcBef>
              <a:spcAft>
                <a:spcPct val="0"/>
              </a:spcAft>
              <a:buFont typeface="Trebuchet MS" pitchFamily="34" charset="0"/>
              <a:buChar char="—"/>
              <a:defRPr sz="1400" kern="1200">
                <a:solidFill>
                  <a:srgbClr val="233356"/>
                </a:solidFill>
                <a:latin typeface="+mn-lt"/>
                <a:ea typeface="MS PGothic" pitchFamily="34" charset="-128"/>
                <a:cs typeface="MS PGothic" charset="0"/>
              </a:defRPr>
            </a:lvl5pPr>
            <a:lvl6pPr marL="1371600" indent="-228600" algn="l" defTabSz="914400" rtl="0" eaLnBrk="1" latinLnBrk="0" hangingPunct="1">
              <a:spcBef>
                <a:spcPts val="300"/>
              </a:spcBef>
              <a:buFont typeface="Trebuchet MS" pitchFamily="34" charset="0"/>
              <a:buChar char="—"/>
              <a:defRPr sz="1600" kern="1200" baseline="0">
                <a:solidFill>
                  <a:schemeClr val="bg1">
                    <a:lumMod val="50000"/>
                  </a:schemeClr>
                </a:solidFill>
                <a:latin typeface="+mn-lt"/>
                <a:ea typeface="+mn-ea"/>
                <a:cs typeface="+mn-cs"/>
              </a:defRPr>
            </a:lvl6pPr>
            <a:lvl7pPr marL="1600200" indent="-228600" algn="l" defTabSz="914400" rtl="0" eaLnBrk="1" latinLnBrk="0" hangingPunct="1">
              <a:spcBef>
                <a:spcPts val="300"/>
              </a:spcBef>
              <a:buFont typeface="Trebuchet MS" pitchFamily="34" charset="0"/>
              <a:buChar char="—"/>
              <a:defRPr sz="1600" kern="1200" baseline="0">
                <a:solidFill>
                  <a:schemeClr val="bg1">
                    <a:lumMod val="50000"/>
                  </a:schemeClr>
                </a:solidFill>
                <a:latin typeface="+mn-lt"/>
                <a:ea typeface="+mn-ea"/>
                <a:cs typeface="+mn-cs"/>
              </a:defRPr>
            </a:lvl7pPr>
            <a:lvl8pPr marL="1828800" indent="-228600" algn="l" defTabSz="914400" rtl="0" eaLnBrk="1" latinLnBrk="0" hangingPunct="1">
              <a:spcBef>
                <a:spcPts val="300"/>
              </a:spcBef>
              <a:buFont typeface="Trebuchet MS" pitchFamily="34" charset="0"/>
              <a:buChar char="—"/>
              <a:defRPr sz="1600" kern="1200" baseline="0">
                <a:solidFill>
                  <a:schemeClr val="bg1">
                    <a:lumMod val="50000"/>
                  </a:schemeClr>
                </a:solidFill>
                <a:latin typeface="+mn-lt"/>
                <a:ea typeface="+mn-ea"/>
                <a:cs typeface="+mn-cs"/>
              </a:defRPr>
            </a:lvl8pPr>
            <a:lvl9pPr marL="2057400" indent="-228600" algn="l" defTabSz="914400" rtl="0" eaLnBrk="1" latinLnBrk="0" hangingPunct="1">
              <a:spcBef>
                <a:spcPts val="300"/>
              </a:spcBef>
              <a:buFont typeface="Trebuchet MS" pitchFamily="34" charset="0"/>
              <a:buChar char="—"/>
              <a:defRPr sz="1600" kern="1200" baseline="0">
                <a:solidFill>
                  <a:schemeClr val="bg1">
                    <a:lumMod val="50000"/>
                  </a:schemeClr>
                </a:solidFill>
                <a:latin typeface="+mn-lt"/>
                <a:ea typeface="+mn-ea"/>
                <a:cs typeface="+mn-cs"/>
              </a:defRPr>
            </a:lvl9pPr>
          </a:lstStyle>
          <a:p>
            <a:r>
              <a:rPr lang="zh-CN" altLang="en-US" sz="1800" dirty="0" smtClean="0">
                <a:ea typeface="黑体" panose="02010609060101010101" pitchFamily="49" charset="-122"/>
              </a:rPr>
              <a:t>收益</a:t>
            </a:r>
            <a:endParaRPr lang="en-US" sz="1800" dirty="0">
              <a:ea typeface="黑体" panose="02010609060101010101" pitchFamily="49" charset="-122"/>
            </a:endParaRPr>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7231" t="25368" r="13002" b="65091"/>
          <a:stretch/>
        </p:blipFill>
        <p:spPr bwMode="auto">
          <a:xfrm>
            <a:off x="7101355" y="656272"/>
            <a:ext cx="1781175" cy="5480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717201"/>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SAG_2013-05_4x3">
  <a:themeElements>
    <a:clrScheme name="SAG 2013-03">
      <a:dk1>
        <a:srgbClr val="233356"/>
      </a:dk1>
      <a:lt1>
        <a:srgbClr val="FFFFFF"/>
      </a:lt1>
      <a:dk2>
        <a:srgbClr val="233356"/>
      </a:dk2>
      <a:lt2>
        <a:srgbClr val="D9D9D9"/>
      </a:lt2>
      <a:accent1>
        <a:srgbClr val="233356"/>
      </a:accent1>
      <a:accent2>
        <a:srgbClr val="038299"/>
      </a:accent2>
      <a:accent3>
        <a:srgbClr val="999999"/>
      </a:accent3>
      <a:accent4>
        <a:srgbClr val="7A9A01"/>
      </a:accent4>
      <a:accent5>
        <a:srgbClr val="68478D"/>
      </a:accent5>
      <a:accent6>
        <a:srgbClr val="E57200"/>
      </a:accent6>
      <a:hlink>
        <a:srgbClr val="038299"/>
      </a:hlink>
      <a:folHlink>
        <a:srgbClr val="BFBFBF"/>
      </a:folHlink>
    </a:clrScheme>
    <a:fontScheme name="SAG">
      <a:majorFont>
        <a:latin typeface="Trebuchet MS"/>
        <a:ea typeface=""/>
        <a:cs typeface=""/>
      </a:majorFont>
      <a:minorFont>
        <a:latin typeface="Trebuchet MS"/>
        <a:ea typeface=""/>
        <a:cs typeface=""/>
      </a:minorFont>
    </a:fontScheme>
    <a:fmtScheme name="Office">
      <a:fillStyleLst>
        <a:solidFill>
          <a:schemeClr val="phClr"/>
        </a:solidFill>
        <a:solidFill>
          <a:schemeClr val="phClr"/>
        </a:solidFill>
        <a:solidFill>
          <a:schemeClr val="phClr"/>
        </a:solidFill>
      </a:fillStyleLst>
      <a:lnStyleLst>
        <a:ln w="12700" cap="flat" cmpd="sng" algn="ctr">
          <a:solidFill>
            <a:schemeClr val="phClr"/>
          </a:solidFill>
          <a:miter lim="800000"/>
        </a:ln>
        <a:ln w="12700" cap="flat" cmpd="sng" algn="ctr">
          <a:solidFill>
            <a:schemeClr val="phClr"/>
          </a:solidFill>
          <a:miter lim="800000"/>
        </a:ln>
        <a:ln w="12700" cap="flat" cmpd="sng" algn="ctr">
          <a:solidFill>
            <a:schemeClr val="phClr"/>
          </a:solidFill>
          <a:miter lim="800000"/>
        </a:ln>
      </a:lnStyleLst>
      <a:effectStyleLst>
        <a:effectStyle>
          <a:effectLst/>
        </a:effectStyle>
        <a:effectStyle>
          <a:effectLst/>
          <a:scene3d>
            <a:camera prst="orthographicFront">
              <a:rot lat="0" lon="0" rev="0"/>
            </a:camera>
            <a:lightRig rig="threePt" dir="t"/>
          </a:scene3d>
          <a:sp3d prstMaterial="plastic">
            <a:bevelT w="50800" h="25400"/>
          </a:sp3d>
        </a:effectStyle>
        <a:effectStyle>
          <a:effectLst>
            <a:outerShdw blurRad="76200" dir="18900000" sy="23000" kx="-1200000" algn="bl" rotWithShape="0">
              <a:prstClr val="black">
                <a:alpha val="20000"/>
              </a:prstClr>
            </a:outerShdw>
          </a:effectLst>
          <a:scene3d>
            <a:camera prst="orthographicFront">
              <a:rot lat="0" lon="0" rev="0"/>
            </a:camera>
            <a:lightRig rig="threePt" dir="t"/>
          </a:scene3d>
          <a:sp3d prstMaterial="plastic">
            <a:bevelT w="50800" h="25400"/>
          </a:sp3d>
        </a:effectStyle>
      </a:effectStyleLst>
      <a:bgFillStyleLst>
        <a:solidFill>
          <a:schemeClr val="phClr"/>
        </a:solidFill>
        <a:gradFill rotWithShape="1">
          <a:gsLst>
            <a:gs pos="0">
              <a:schemeClr val="phClr">
                <a:tint val="100000"/>
                <a:satMod val="100000"/>
              </a:schemeClr>
            </a:gs>
            <a:gs pos="100000">
              <a:schemeClr val="phClr">
                <a:shade val="75000"/>
                <a:satMod val="100000"/>
              </a:schemeClr>
            </a:gs>
          </a:gsLst>
          <a:lin ang="342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96"/>
        </a:solidFill>
        <a:ln>
          <a:noFill/>
        </a:ln>
        <a:scene3d>
          <a:camera prst="orthographicFront">
            <a:rot lat="0" lon="0" rev="0"/>
          </a:camera>
          <a:lightRig rig="threePt" dir="t"/>
        </a:scene3d>
        <a:sp3d prstMaterial="plastic"/>
      </a:spPr>
      <a:bodyPr lIns="36000" tIns="36000" rIns="36000" bIns="36000" rtlCol="0" anchor="t"/>
      <a:lstStyle>
        <a:defPPr algn="ctr">
          <a:defRPr sz="2000"/>
        </a:defPPr>
      </a:lstStyle>
      <a:style>
        <a:lnRef idx="1">
          <a:schemeClr val="accent1"/>
        </a:lnRef>
        <a:fillRef idx="3">
          <a:schemeClr val="accent1"/>
        </a:fillRef>
        <a:effectRef idx="2">
          <a:schemeClr val="accent1"/>
        </a:effectRef>
        <a:fontRef idx="minor">
          <a:schemeClr val="lt1"/>
        </a:fontRef>
      </a:style>
    </a:spDef>
    <a:lnDef>
      <a:spPr>
        <a:noFill/>
        <a:ln w="12700">
          <a:solidFill>
            <a:schemeClr val="accent3"/>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a:spPr>
      <a:bodyPr/>
      <a:lstStyle/>
    </a:lnDef>
    <a:txDef>
      <a:spPr>
        <a:noFill/>
      </a:spPr>
      <a:bodyPr wrap="none" lIns="36000" tIns="36000" rIns="36000" bIns="36000" rtlCol="0" anchor="ctr" anchorCtr="0">
        <a:spAutoFit/>
      </a:bodyPr>
      <a:lstStyle>
        <a:defPPr algn="ctr">
          <a:defRPr smtClean="0"/>
        </a:defPPr>
      </a:lstStyle>
    </a:txDef>
  </a:objectDefaults>
  <a:extraClrSchemeLst/>
  <a:custClrLst>
    <a:custClr name="Ocean Blue (Primary)">
      <a:srgbClr val="233356"/>
    </a:custClr>
    <a:custClr name="Laguna Blue (Primary)">
      <a:srgbClr val="038299"/>
    </a:custClr>
    <a:custClr name="Stone Grey (Primary)">
      <a:srgbClr val="BFBFBF"/>
    </a:custClr>
    <a:custClr name="Glacier White (Primary)">
      <a:srgbClr val="E2E7DD"/>
    </a:custClr>
    <a:custClr name="Black">
      <a:srgbClr val="000000"/>
    </a:custClr>
    <a:custClr name=" ">
      <a:srgbClr val="FFFFFF"/>
    </a:custClr>
    <a:custClr name=" ">
      <a:srgbClr val="FFFFFF"/>
    </a:custClr>
    <a:custClr name=" ">
      <a:srgbClr val="FFFFFF"/>
    </a:custClr>
    <a:custClr name=" ">
      <a:srgbClr val="FFFFFF"/>
    </a:custClr>
    <a:custClr name=" ">
      <a:srgbClr val="FFFFFF"/>
    </a:custClr>
    <a:custClr name="Valley Green (Secondary)">
      <a:srgbClr val="96AB39"/>
    </a:custClr>
    <a:custClr name="Jungle Green (Secondary)">
      <a:srgbClr val="486F2B"/>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Desert Orange (Accent)">
      <a:srgbClr val="D16400"/>
    </a:custClr>
    <a:custClr name="Orchard Red (Accent)">
      <a:srgbClr val="C6092D"/>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Lst>
</a:theme>
</file>

<file path=ppt/theme/theme2.xml><?xml version="1.0" encoding="utf-8"?>
<a:theme xmlns:a="http://schemas.openxmlformats.org/drawingml/2006/main" name="1_SAG Closing Slid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SAG_2013-05_4x3</Template>
  <TotalTime>381</TotalTime>
  <Words>2674</Words>
  <Application>Microsoft Office PowerPoint</Application>
  <PresentationFormat>全屏显示(4:3)</PresentationFormat>
  <Paragraphs>427</Paragraphs>
  <Slides>47</Slides>
  <Notes>31</Notes>
  <HiddenSlides>0</HiddenSlides>
  <MMClips>0</MMClips>
  <ScaleCrop>false</ScaleCrop>
  <HeadingPairs>
    <vt:vector size="4" baseType="variant">
      <vt:variant>
        <vt:lpstr>主题</vt:lpstr>
      </vt:variant>
      <vt:variant>
        <vt:i4>2</vt:i4>
      </vt:variant>
      <vt:variant>
        <vt:lpstr>幻灯片标题</vt:lpstr>
      </vt:variant>
      <vt:variant>
        <vt:i4>47</vt:i4>
      </vt:variant>
    </vt:vector>
  </HeadingPairs>
  <TitlesOfParts>
    <vt:vector size="49" baseType="lpstr">
      <vt:lpstr>SAG_2013-05_4x3</vt:lpstr>
      <vt:lpstr>1_SAG Closing Slide MASTER</vt:lpstr>
      <vt:lpstr>统一的流程透明平台 油气行业案例</vt:lpstr>
      <vt:lpstr>PowerPoint 演示文稿</vt:lpstr>
      <vt:lpstr>PowerPoint 演示文稿</vt:lpstr>
      <vt:lpstr>PowerPoint 演示文稿</vt:lpstr>
      <vt:lpstr>改善质量和流程透明度</vt:lpstr>
      <vt:lpstr>统一的信息资源中心</vt:lpstr>
      <vt:lpstr>统一的公司管理系统</vt:lpstr>
      <vt:lpstr>PowerPoint 演示文稿</vt:lpstr>
      <vt:lpstr>成功使用webMethods和ARIS的概述</vt:lpstr>
      <vt:lpstr>webMethods与ARIS成功的客户证言</vt:lpstr>
      <vt:lpstr>成功实施webMethods和ARIS解决方案</vt:lpstr>
      <vt:lpstr>成功实施webMethods和ARIS解决方案</vt:lpstr>
      <vt:lpstr>PowerPoint 演示文稿</vt:lpstr>
      <vt:lpstr>风险管理</vt:lpstr>
      <vt:lpstr>建立信心</vt:lpstr>
      <vt:lpstr>PowerPoint 演示文稿</vt:lpstr>
      <vt:lpstr>持续监控</vt:lpstr>
      <vt:lpstr>PowerPoint 演示文稿</vt:lpstr>
      <vt:lpstr>PowerPoint 演示文稿</vt:lpstr>
      <vt:lpstr>减少实施次数</vt:lpstr>
      <vt:lpstr>为大规模SAP项目提高透明度</vt:lpstr>
      <vt:lpstr>PowerPoint 演示文稿</vt:lpstr>
      <vt:lpstr>PowerPoint 演示文稿</vt:lpstr>
      <vt:lpstr>PowerPoint 演示文稿</vt:lpstr>
      <vt:lpstr>改善决策</vt:lpstr>
      <vt:lpstr>实时流程透明性</vt:lpstr>
      <vt:lpstr>流程发现与流程挖掘</vt:lpstr>
      <vt:lpstr>复杂事件处理</vt:lpstr>
      <vt:lpstr>PowerPoint 演示文稿</vt:lpstr>
      <vt:lpstr>成功使用webMethods的概述</vt:lpstr>
      <vt:lpstr>成功使用webMethods的客户引言</vt:lpstr>
      <vt:lpstr>成功使用webMethods的解决方案</vt:lpstr>
      <vt:lpstr>成功使用webMethods的解决方案</vt:lpstr>
      <vt:lpstr>PowerPoint 演示文稿</vt:lpstr>
      <vt:lpstr>流程的最佳用户实践</vt:lpstr>
      <vt:lpstr>人员协作</vt:lpstr>
      <vt:lpstr>ARIS Connect可以完全利用移动设备的价值</vt:lpstr>
      <vt:lpstr>PowerPoint 演示文稿</vt:lpstr>
      <vt:lpstr>PowerPoint 演示文稿</vt:lpstr>
      <vt:lpstr>实现IT透明度</vt:lpstr>
      <vt:lpstr>构建集成的解决方案</vt:lpstr>
      <vt:lpstr>PowerPoint 演示文稿</vt:lpstr>
      <vt:lpstr>成功的ARIS咨询服务概述</vt:lpstr>
      <vt:lpstr>成功的ARIS咨询服务客户引言</vt:lpstr>
      <vt:lpstr>成功的使用ARIS咨询服务</vt:lpstr>
      <vt:lpstr>成功的使用ARIS咨询服务的收益</vt:lpstr>
      <vt:lpstr>PowerPoint 演示文稿</vt:lpstr>
    </vt:vector>
  </TitlesOfParts>
  <Company>Software AG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Solutions</dc:title>
  <dc:creator>Langenfeld, Thomas</dc:creator>
  <cp:lastModifiedBy>richfit-frank</cp:lastModifiedBy>
  <cp:revision>82</cp:revision>
  <dcterms:created xsi:type="dcterms:W3CDTF">2013-06-26T12:23:27Z</dcterms:created>
  <dcterms:modified xsi:type="dcterms:W3CDTF">2016-10-13T06:46:47Z</dcterms:modified>
</cp:coreProperties>
</file>